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85" r:id="rId6"/>
    <p:sldId id="286" r:id="rId7"/>
    <p:sldId id="287" r:id="rId8"/>
    <p:sldId id="288" r:id="rId9"/>
    <p:sldId id="260" r:id="rId10"/>
    <p:sldId id="289" r:id="rId11"/>
    <p:sldId id="290" r:id="rId12"/>
    <p:sldId id="291" r:id="rId13"/>
    <p:sldId id="261" r:id="rId14"/>
    <p:sldId id="292" r:id="rId15"/>
    <p:sldId id="293" r:id="rId16"/>
    <p:sldId id="294" r:id="rId17"/>
    <p:sldId id="262" r:id="rId18"/>
    <p:sldId id="295" r:id="rId19"/>
    <p:sldId id="263" r:id="rId20"/>
    <p:sldId id="264" r:id="rId21"/>
    <p:sldId id="265" r:id="rId22"/>
  </p:sldIdLst>
  <p:sldSz cx="9144000" cy="5143500" type="screen16x9"/>
  <p:notesSz cx="6858000" cy="9144000"/>
  <p:embeddedFontLst>
    <p:embeddedFont>
      <p:font typeface="Barlow Light" panose="020B0604020202020204" charset="0"/>
      <p:regular r:id="rId24"/>
      <p:bold r:id="rId25"/>
      <p:italic r:id="rId26"/>
      <p:boldItalic r:id="rId27"/>
    </p:embeddedFont>
    <p:embeddedFont>
      <p:font typeface="Barlow SemiBold" panose="020B0604020202020204" charset="0"/>
      <p:regular r:id="rId28"/>
      <p:bold r:id="rId29"/>
      <p:italic r:id="rId30"/>
      <p:boldItalic r:id="rId31"/>
    </p:embeddedFont>
    <p:embeddedFont>
      <p:font typeface="Quark" panose="02000000000000000000" pitchFamily="50" charset="-34"/>
      <p:regular r:id="rId32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BE2EE91-2B1F-4922-921F-6F4A6005F8E7}">
  <a:tblStyle styleId="{4BE2EE91-2B1F-4922-921F-6F4A6005F8E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1" autoAdjust="0"/>
    <p:restoredTop sz="87875" autoAdjust="0"/>
  </p:normalViewPr>
  <p:slideViewPr>
    <p:cSldViewPr snapToGrid="0">
      <p:cViewPr varScale="1">
        <p:scale>
          <a:sx n="100" d="100"/>
          <a:sy n="100" d="100"/>
        </p:scale>
        <p:origin x="9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-160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7971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5174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56054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77458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u="sng" dirty="0">
                <a:latin typeface="Quark" panose="02000000000000000000" pitchFamily="50" charset="-34"/>
                <a:cs typeface="Quark" panose="02000000000000000000" pitchFamily="50" charset="-34"/>
              </a:rPr>
              <a:t>อธิบายเพิ่มเติม 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dirty="0">
                <a:latin typeface="Quark" panose="02000000000000000000" pitchFamily="50" charset="-34"/>
                <a:cs typeface="+mj-cs"/>
              </a:rPr>
              <a:t>Unipolar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พบในสัตว์ชั้นต่ำ และก็สามารถพบในชั้นสูงได้เหมือนกัน แต่จะพบเฉพาะที่ </a:t>
            </a:r>
            <a:r>
              <a:rPr lang="en-US" dirty="0" err="1">
                <a:latin typeface="Quark" panose="02000000000000000000" pitchFamily="50" charset="-34"/>
                <a:cs typeface="+mj-cs"/>
              </a:rPr>
              <a:t>Hypotalamus</a:t>
            </a:r>
            <a:r>
              <a:rPr lang="en-US" dirty="0">
                <a:latin typeface="Quark" panose="02000000000000000000" pitchFamily="50" charset="-34"/>
                <a:cs typeface="+mj-cs"/>
              </a:rPr>
              <a:t>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เท่านั้น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dirty="0" err="1">
                <a:latin typeface="Quark" panose="02000000000000000000" pitchFamily="50" charset="-34"/>
                <a:cs typeface="+mj-cs"/>
              </a:rPr>
              <a:t>Pseudounipolar</a:t>
            </a:r>
            <a:r>
              <a:rPr lang="en-US" dirty="0">
                <a:latin typeface="Quark" panose="02000000000000000000" pitchFamily="50" charset="-34"/>
                <a:cs typeface="+mj-cs"/>
              </a:rPr>
              <a:t> </a:t>
            </a:r>
            <a:r>
              <a:rPr lang="th-TH" dirty="0">
                <a:latin typeface="Quark" panose="02000000000000000000" pitchFamily="50" charset="-34"/>
                <a:cs typeface="+mj-cs"/>
              </a:rPr>
              <a:t>(ขั้วเดียวเทียม)  พบบริเวณเดียวของร่างกายคือพบที่ปมประสาทรากหลัง หรือ </a:t>
            </a:r>
            <a:r>
              <a:rPr lang="en-US" dirty="0">
                <a:latin typeface="Quark" panose="02000000000000000000" pitchFamily="50" charset="-34"/>
                <a:cs typeface="+mj-cs"/>
              </a:rPr>
              <a:t>Dorsal root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dirty="0">
                <a:latin typeface="Quark" panose="02000000000000000000" pitchFamily="50" charset="-34"/>
                <a:cs typeface="+mj-cs"/>
              </a:rPr>
              <a:t>Bipolar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พบได้ 3 ตำแหน่ง ได้แก่ ตา หู และจมูก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dirty="0" err="1">
                <a:latin typeface="Quark" panose="02000000000000000000" pitchFamily="50" charset="-34"/>
                <a:cs typeface="+mj-cs"/>
              </a:rPr>
              <a:t>Mutipolar</a:t>
            </a:r>
            <a:r>
              <a:rPr lang="en-US" dirty="0">
                <a:latin typeface="Quark" panose="02000000000000000000" pitchFamily="50" charset="-34"/>
                <a:cs typeface="+mj-cs"/>
              </a:rPr>
              <a:t>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พบได้บ่อยที่สุด พบได้ทั่วๆไป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th-TH" dirty="0">
              <a:latin typeface="Quark" panose="02000000000000000000" pitchFamily="50" charset="-34"/>
              <a:cs typeface="+mj-c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>
                <a:latin typeface="Quark" panose="02000000000000000000" pitchFamily="50" charset="-34"/>
                <a:cs typeface="+mj-cs"/>
              </a:rPr>
              <a:t>สรุปได้ว่า </a:t>
            </a:r>
            <a:r>
              <a:rPr lang="en-US" dirty="0">
                <a:latin typeface="Quark" panose="02000000000000000000" pitchFamily="50" charset="-34"/>
                <a:cs typeface="+mj-cs"/>
              </a:rPr>
              <a:t>Neuron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ประกอบได้ด้วย 2 ส่วนนั่นคือ </a:t>
            </a:r>
            <a:r>
              <a:rPr lang="en-US" dirty="0">
                <a:latin typeface="Quark" panose="02000000000000000000" pitchFamily="50" charset="-34"/>
                <a:cs typeface="+mj-cs"/>
              </a:rPr>
              <a:t>cell body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และ </a:t>
            </a:r>
            <a:r>
              <a:rPr lang="en-US" dirty="0">
                <a:latin typeface="Quark" panose="02000000000000000000" pitchFamily="50" charset="-34"/>
                <a:cs typeface="+mj-cs"/>
              </a:rPr>
              <a:t>nerve fiber nerve fiber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แบ่งได้เป็น </a:t>
            </a:r>
            <a:r>
              <a:rPr lang="en-US" dirty="0" err="1">
                <a:latin typeface="Quark" panose="02000000000000000000" pitchFamily="50" charset="-34"/>
                <a:cs typeface="+mj-cs"/>
              </a:rPr>
              <a:t>drendrite</a:t>
            </a:r>
            <a:r>
              <a:rPr lang="en-US" dirty="0">
                <a:latin typeface="Quark" panose="02000000000000000000" pitchFamily="50" charset="-34"/>
                <a:cs typeface="+mj-cs"/>
              </a:rPr>
              <a:t> </a:t>
            </a:r>
            <a:r>
              <a:rPr lang="th-TH" dirty="0">
                <a:latin typeface="Quark" panose="02000000000000000000" pitchFamily="50" charset="-34"/>
                <a:cs typeface="+mj-cs"/>
              </a:rPr>
              <a:t>(เข้า) และ </a:t>
            </a:r>
            <a:r>
              <a:rPr lang="en-US" dirty="0">
                <a:latin typeface="Quark" panose="02000000000000000000" pitchFamily="50" charset="-34"/>
                <a:cs typeface="+mj-cs"/>
              </a:rPr>
              <a:t>axon </a:t>
            </a:r>
            <a:r>
              <a:rPr lang="th-TH" dirty="0">
                <a:latin typeface="Quark" panose="02000000000000000000" pitchFamily="50" charset="-34"/>
                <a:cs typeface="+mj-cs"/>
              </a:rPr>
              <a:t>(ออก)</a:t>
            </a:r>
            <a:endParaRPr lang="en-US" dirty="0">
              <a:latin typeface="Quark" panose="02000000000000000000" pitchFamily="50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563361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Quark" panose="02000000000000000000" pitchFamily="50" charset="-34"/>
                <a:cs typeface="+mj-cs"/>
              </a:rPr>
              <a:t>Cell body (Soma) 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ประกอบไปด้วยส่วนหลักๆ ดังนี้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>
                <a:latin typeface="Quark" panose="02000000000000000000" pitchFamily="50" charset="-34"/>
                <a:cs typeface="+mj-cs"/>
              </a:rPr>
              <a:t>	1. นิวเคลียส เพราะนิวเคลียสทำหน้าที่ในการควบคุมการทำงานของเซลล์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>
                <a:latin typeface="Quark" panose="02000000000000000000" pitchFamily="50" charset="-34"/>
                <a:cs typeface="+mj-cs"/>
              </a:rPr>
              <a:t>	2. ออร์แกเนลล์ ที่พบมากในเซลล์ประสาทคือ </a:t>
            </a:r>
            <a:r>
              <a:rPr lang="en-US" dirty="0">
                <a:latin typeface="Quark" panose="02000000000000000000" pitchFamily="50" charset="-34"/>
                <a:cs typeface="+mj-cs"/>
              </a:rPr>
              <a:t>ER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ซึ่งประกอบไปด้วย </a:t>
            </a:r>
            <a:r>
              <a:rPr lang="en-US" dirty="0">
                <a:latin typeface="Quark" panose="02000000000000000000" pitchFamily="50" charset="-34"/>
                <a:cs typeface="+mj-cs"/>
              </a:rPr>
              <a:t>RER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ทำหน้าที่ในการสร้างโปรตีน และ </a:t>
            </a:r>
            <a:r>
              <a:rPr lang="en-US" dirty="0">
                <a:latin typeface="Quark" panose="02000000000000000000" pitchFamily="50" charset="-34"/>
                <a:cs typeface="+mj-cs"/>
              </a:rPr>
              <a:t>SER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ทำหน้าที่สังเคราะห์สเตียรอยด์ เพื่อกำจัดสารพิษในตับ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>
                <a:latin typeface="Quark" panose="02000000000000000000" pitchFamily="50" charset="-34"/>
                <a:cs typeface="+mj-cs"/>
              </a:rPr>
              <a:t>ใน </a:t>
            </a:r>
            <a:r>
              <a:rPr lang="en-US" dirty="0">
                <a:latin typeface="Quark" panose="02000000000000000000" pitchFamily="50" charset="-34"/>
                <a:cs typeface="+mj-cs"/>
              </a:rPr>
              <a:t>cell body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จะพบ </a:t>
            </a:r>
            <a:r>
              <a:rPr lang="en-US" dirty="0">
                <a:latin typeface="Quark" panose="02000000000000000000" pitchFamily="50" charset="-34"/>
                <a:cs typeface="+mj-cs"/>
              </a:rPr>
              <a:t>RER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เป็นจำนวนมาก นั่นหมายความว่า </a:t>
            </a:r>
            <a:r>
              <a:rPr lang="en-US" dirty="0">
                <a:latin typeface="Quark" panose="02000000000000000000" pitchFamily="50" charset="-34"/>
                <a:cs typeface="+mj-cs"/>
              </a:rPr>
              <a:t>cell body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ต้องการโปรตีนเป็นจำนวนมาก เพื่อนำไปสร้างสารสื่อประสาท โดยโปรตีนที่ได้จาก </a:t>
            </a:r>
            <a:r>
              <a:rPr lang="en-US" dirty="0">
                <a:latin typeface="Quark" panose="02000000000000000000" pitchFamily="50" charset="-34"/>
                <a:cs typeface="+mj-cs"/>
              </a:rPr>
              <a:t>RER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จะถูกส่งไปเติมแต่งดัดแปลงเพื่อให้เป็นสารสื่อประสาท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>
                <a:latin typeface="Quark" panose="02000000000000000000" pitchFamily="50" charset="-34"/>
                <a:cs typeface="+mj-cs"/>
              </a:rPr>
              <a:t>โดยผ่าน </a:t>
            </a:r>
            <a:r>
              <a:rPr lang="en-US" dirty="0" err="1">
                <a:latin typeface="Quark" panose="02000000000000000000" pitchFamily="50" charset="-34"/>
                <a:cs typeface="+mj-cs"/>
              </a:rPr>
              <a:t>golgi</a:t>
            </a:r>
            <a:r>
              <a:rPr lang="en-US" dirty="0">
                <a:latin typeface="Quark" panose="02000000000000000000" pitchFamily="50" charset="-34"/>
                <a:cs typeface="+mj-cs"/>
              </a:rPr>
              <a:t> body, </a:t>
            </a:r>
            <a:r>
              <a:rPr lang="en-US" dirty="0" err="1">
                <a:latin typeface="Quark" panose="02000000000000000000" pitchFamily="50" charset="-34"/>
                <a:cs typeface="+mj-cs"/>
              </a:rPr>
              <a:t>golgi</a:t>
            </a:r>
            <a:r>
              <a:rPr lang="en-US" dirty="0">
                <a:latin typeface="Quark" panose="02000000000000000000" pitchFamily="50" charset="-34"/>
                <a:cs typeface="+mj-cs"/>
              </a:rPr>
              <a:t> complex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หรือ </a:t>
            </a:r>
            <a:r>
              <a:rPr lang="en-US" dirty="0" err="1">
                <a:latin typeface="Quark" panose="02000000000000000000" pitchFamily="50" charset="-34"/>
                <a:cs typeface="+mj-cs"/>
              </a:rPr>
              <a:t>golgi</a:t>
            </a:r>
            <a:r>
              <a:rPr lang="en-US" dirty="0">
                <a:latin typeface="Quark" panose="02000000000000000000" pitchFamily="50" charset="-34"/>
                <a:cs typeface="+mj-cs"/>
              </a:rPr>
              <a:t> apparatus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จนกลายเป็นสารสื่อประสาท (</a:t>
            </a:r>
            <a:r>
              <a:rPr lang="en-US" dirty="0" err="1">
                <a:latin typeface="Quark" panose="02000000000000000000" pitchFamily="50" charset="-34"/>
                <a:cs typeface="+mj-cs"/>
              </a:rPr>
              <a:t>Nuerotransmitter</a:t>
            </a:r>
            <a:r>
              <a:rPr lang="th-TH" dirty="0">
                <a:latin typeface="Quark" panose="02000000000000000000" pitchFamily="50" charset="-34"/>
                <a:cs typeface="+mj-cs"/>
              </a:rPr>
              <a:t>)  สารสื่อประสาทจะถูกสร้างที่ตัวเซลล์แต่จะไม่ถูกเก็บที่ตัวเซลล์เพราะจะถูกส่งไปเก็บที่ปลาย </a:t>
            </a:r>
            <a:r>
              <a:rPr lang="en-US" dirty="0">
                <a:latin typeface="Quark" panose="02000000000000000000" pitchFamily="50" charset="-34"/>
                <a:cs typeface="+mj-cs"/>
              </a:rPr>
              <a:t>Axon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Quark" panose="02000000000000000000" pitchFamily="50" charset="-34"/>
                <a:cs typeface="+mj-cs"/>
              </a:rPr>
              <a:t>	3. mitochondria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ทำหน้าที่ ผลิต </a:t>
            </a:r>
            <a:r>
              <a:rPr lang="en-US" dirty="0">
                <a:latin typeface="Quark" panose="02000000000000000000" pitchFamily="50" charset="-34"/>
                <a:cs typeface="+mj-cs"/>
              </a:rPr>
              <a:t>ATP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ซึ่ง </a:t>
            </a:r>
            <a:r>
              <a:rPr lang="en-US" dirty="0">
                <a:latin typeface="Quark" panose="02000000000000000000" pitchFamily="50" charset="-34"/>
                <a:cs typeface="+mj-cs"/>
              </a:rPr>
              <a:t>ATP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ย่อมาจาก </a:t>
            </a:r>
            <a:r>
              <a:rPr lang="en-US" dirty="0">
                <a:latin typeface="Quark" panose="02000000000000000000" pitchFamily="50" charset="-34"/>
                <a:cs typeface="+mj-cs"/>
              </a:rPr>
              <a:t>Adenosine triphosphate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เป็นสารพลังงานสูงทำหน้าที่ในการสะสมพลังงาน เมื่อร่างกายมีพลังงานจะนำไปฝากไว้กับ </a:t>
            </a:r>
            <a:r>
              <a:rPr lang="en-US" dirty="0">
                <a:latin typeface="Quark" panose="02000000000000000000" pitchFamily="50" charset="-34"/>
                <a:cs typeface="+mj-cs"/>
              </a:rPr>
              <a:t>ATP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และเมื่อใดก็ตามที่ร่างกายต้องการพลังงานก็จะไปขอจาก </a:t>
            </a:r>
            <a:r>
              <a:rPr lang="en-US" dirty="0">
                <a:latin typeface="Quark" panose="02000000000000000000" pitchFamily="50" charset="-34"/>
                <a:cs typeface="+mj-cs"/>
              </a:rPr>
              <a:t>ATP </a:t>
            </a:r>
            <a:r>
              <a:rPr lang="th-TH" dirty="0">
                <a:latin typeface="Quark" panose="02000000000000000000" pitchFamily="50" charset="-34"/>
                <a:cs typeface="+mj-cs"/>
              </a:rPr>
              <a:t>ได้เช่นกัน </a:t>
            </a:r>
            <a:endParaRPr lang="en-US" dirty="0">
              <a:latin typeface="Quark" panose="02000000000000000000" pitchFamily="50" charset="-34"/>
              <a:cs typeface="+mj-c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Quark" panose="02000000000000000000" pitchFamily="50" charset="-34"/>
                <a:cs typeface="+mj-cs"/>
              </a:rPr>
              <a:t>	4. Intermediate filament </a:t>
            </a:r>
            <a:r>
              <a:rPr lang="th-TH" dirty="0">
                <a:latin typeface="Quark" panose="02000000000000000000" pitchFamily="50" charset="-34"/>
                <a:cs typeface="+mj-cs"/>
              </a:rPr>
              <a:t>(</a:t>
            </a:r>
            <a:r>
              <a:rPr lang="en-US" dirty="0">
                <a:latin typeface="Quark" panose="02000000000000000000" pitchFamily="50" charset="-34"/>
                <a:cs typeface="+mj-cs"/>
              </a:rPr>
              <a:t>neurofilament</a:t>
            </a:r>
            <a:r>
              <a:rPr lang="th-TH" dirty="0">
                <a:latin typeface="Quark" panose="02000000000000000000" pitchFamily="50" charset="-34"/>
                <a:cs typeface="+mj-cs"/>
              </a:rPr>
              <a:t>) ทำหน้าที่เป็นโครงร่างด้านใน ช่วยทำให้เซลล์ประสาทสามารถคงรูปร่างอยู่ได้ พบในเซลล์ เม็ดเลือดแดง ผม ขน เล็บ ฟัน หนัง และเซลล์ประสาท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>
                <a:latin typeface="Quark" panose="02000000000000000000" pitchFamily="50" charset="-34"/>
                <a:cs typeface="+mj-cs"/>
              </a:rPr>
              <a:t>	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Quark" panose="02000000000000000000" pitchFamily="50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37440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Quark" panose="02000000000000000000" pitchFamily="50" charset="-34"/>
                <a:cs typeface="+mj-cs"/>
              </a:rPr>
              <a:t>1.30 </a:t>
            </a:r>
            <a:r>
              <a:rPr lang="en-US" dirty="0" err="1">
                <a:latin typeface="Quark" panose="02000000000000000000" pitchFamily="50" charset="-34"/>
                <a:cs typeface="+mj-cs"/>
              </a:rPr>
              <a:t>hr</a:t>
            </a:r>
            <a:r>
              <a:rPr lang="en-US">
                <a:latin typeface="Quark" panose="02000000000000000000" pitchFamily="50" charset="-34"/>
                <a:cs typeface="+mj-cs"/>
              </a:rPr>
              <a:t> </a:t>
            </a:r>
            <a:endParaRPr lang="en-US" dirty="0">
              <a:latin typeface="Quark" panose="02000000000000000000" pitchFamily="50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737776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73032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4639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หมายเหตุ จะอธิบายเพิ่มเติมตอนเรียน ครูรู้ว่าหลายคนอาจจะอ่านไม่ค่อยเข้าใจ ครูพยายามพิมพ์ให้เป็นภาษาที่น่ารักแล้วนะ เอาเป็นว่าหลักๆให้รู้ </a:t>
            </a:r>
            <a:r>
              <a:rPr lang="en-US" dirty="0"/>
              <a:t>concept </a:t>
            </a:r>
            <a:r>
              <a:rPr lang="th-TH" dirty="0"/>
              <a:t>เท่านี้ก่อนนะคะ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053861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# </a:t>
            </a:r>
            <a:r>
              <a:rPr lang="th-TH" dirty="0"/>
              <a:t>หมายเหตุ ระดับ </a:t>
            </a:r>
            <a:r>
              <a:rPr lang="en-US" dirty="0"/>
              <a:t>threshold </a:t>
            </a:r>
            <a:r>
              <a:rPr lang="th-TH" dirty="0"/>
              <a:t>ของเซลล์แต่ละประเภทจะแตกต่างกัน +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โดยปกติประตู </a:t>
            </a:r>
            <a:r>
              <a:rPr lang="en-US" dirty="0"/>
              <a:t>Na+ </a:t>
            </a:r>
            <a:r>
              <a:rPr lang="th-TH" dirty="0"/>
              <a:t>จะปิด แต่มันจะเปิดได้ก็ต่อเมื่อได้รับการกระตุ้นไม่ว่าจะเป็นสิ่งเร้าใดก็ตาม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25473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# </a:t>
            </a:r>
            <a:r>
              <a:rPr lang="th-TH" dirty="0"/>
              <a:t>ถึงสไลด์นี้ใช้เวลาประมาณ 4 </a:t>
            </a:r>
            <a:r>
              <a:rPr lang="en-US" dirty="0" err="1"/>
              <a:t>hr</a:t>
            </a:r>
            <a:r>
              <a:rPr lang="en-US" dirty="0"/>
              <a:t> 25 min </a:t>
            </a:r>
            <a:r>
              <a:rPr lang="th-TH" dirty="0"/>
              <a:t>หรือถ้าน้อยกว่านั้นยิ่งดี</a:t>
            </a: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กระแสไฟฟ้าที่เกิดในเซลล์ประสาท สามารถเกิดขึ้นได้ทุกส่วนแต่ถ่ายทอดไม่ได้ เกิดขึ้นที่บริเวณใดก็จะจบที่บริเวณนั้น  เพราะมีกระแสที่แรงไม่พอ แต่ถ้าหากกระตุ้นเดนไดรต์ หรือตัวเซลล์แล้วส่งผลให้เกิดกระแสไฟฟ้าที่มารวมกันบริเวณ </a:t>
            </a:r>
            <a:r>
              <a:rPr lang="en-US" dirty="0"/>
              <a:t>axon hillock </a:t>
            </a:r>
            <a:r>
              <a:rPr lang="th-TH" dirty="0"/>
              <a:t>กระแสนั้นจึงจะมีความแรงพอที่จะส่งต่อไปยังเซลล์อื่นได้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การถ่ายทอดกระแสประสาท เป็นการถ่ายทอดแบบ </a:t>
            </a:r>
            <a:r>
              <a:rPr lang="en-US" dirty="0"/>
              <a:t>Propagation of action potential </a:t>
            </a:r>
            <a:r>
              <a:rPr lang="th-TH" dirty="0"/>
              <a:t>เป็นการเกิดกระแสประสาทเฉพาะจุด เกิดที่จุดใครจุดมัน ไม่มีการไหลของกระแสไฟฟ้า เพราะในเซลล์ประสาทไม่มีตัวนำเหมือนในสายไฟ กระแสไฟฟ้าจึงไหลไม่ได้ แต่จะเกิดการถ่ายทอดได้เนื่องจากการเหนี่ยวนำของกระแสประสาท จากจุด </a:t>
            </a:r>
            <a:r>
              <a:rPr lang="en-US" dirty="0"/>
              <a:t>A </a:t>
            </a:r>
            <a:r>
              <a:rPr lang="th-TH" dirty="0"/>
              <a:t>เกิดกระแสประสาท ก็จะไปเหนี่ยวนำจุด </a:t>
            </a:r>
            <a:r>
              <a:rPr lang="en-US" dirty="0"/>
              <a:t>B </a:t>
            </a:r>
            <a:r>
              <a:rPr lang="th-TH" dirty="0"/>
              <a:t>ให้เกิดกระแสประสาท จากนั้นจุด </a:t>
            </a:r>
            <a:r>
              <a:rPr lang="en-US" dirty="0"/>
              <a:t>B </a:t>
            </a:r>
            <a:r>
              <a:rPr lang="th-TH" dirty="0"/>
              <a:t>ก็เหนี่ยวนำจุด </a:t>
            </a:r>
            <a:r>
              <a:rPr lang="en-US" dirty="0"/>
              <a:t>C </a:t>
            </a:r>
            <a:r>
              <a:rPr lang="th-TH" dirty="0"/>
              <a:t>เป็นแบบนี้ไปเรื่อยๆ 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225" y="0"/>
            <a:ext cx="9144224" cy="5143512"/>
            <a:chOff x="-225" y="0"/>
            <a:chExt cx="9144224" cy="5143512"/>
          </a:xfrm>
        </p:grpSpPr>
        <p:sp>
          <p:nvSpPr>
            <p:cNvPr id="11" name="Google Shape;11;p2"/>
            <p:cNvSpPr/>
            <p:nvPr/>
          </p:nvSpPr>
          <p:spPr>
            <a:xfrm>
              <a:off x="0" y="0"/>
              <a:ext cx="6100200" cy="514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-175" y="1541675"/>
              <a:ext cx="6870000" cy="206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" name="Google Shape;13;p2"/>
            <p:cNvGrpSpPr/>
            <p:nvPr/>
          </p:nvGrpSpPr>
          <p:grpSpPr>
            <a:xfrm>
              <a:off x="8477595" y="4477088"/>
              <a:ext cx="666403" cy="666424"/>
              <a:chOff x="7996345" y="980275"/>
              <a:chExt cx="666403" cy="666424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7996345" y="980275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8198672" y="980275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8400998" y="980275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996345" y="1182617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8198672" y="1182617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8400998" y="1182617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7996345" y="1384958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198672" y="1384958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400998" y="1384958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7996345" y="1587299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8198672" y="1587299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400998" y="1587299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603324" y="980275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603324" y="1182617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603324" y="1384958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8603349" y="1587299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30;p2"/>
            <p:cNvGrpSpPr/>
            <p:nvPr/>
          </p:nvGrpSpPr>
          <p:grpSpPr>
            <a:xfrm>
              <a:off x="7042555" y="1541664"/>
              <a:ext cx="730045" cy="2060087"/>
              <a:chOff x="7022220" y="1541675"/>
              <a:chExt cx="666403" cy="1880499"/>
            </a:xfrm>
          </p:grpSpPr>
          <p:sp>
            <p:nvSpPr>
              <p:cNvPr id="31" name="Google Shape;31;p2"/>
              <p:cNvSpPr/>
              <p:nvPr/>
            </p:nvSpPr>
            <p:spPr>
              <a:xfrm>
                <a:off x="7022220" y="1541675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7224547" y="1541675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7426873" y="1541675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7022220" y="1744017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7224547" y="1744017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7426873" y="1744017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7022220" y="1946358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7224547" y="1946358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7426873" y="1946358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7022220" y="2148699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7224547" y="2148699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7426873" y="2148699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7629199" y="1541675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7629199" y="1744017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7629199" y="1946358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7629224" y="2148699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7022220" y="235105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7224547" y="235105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7426873" y="235105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7022220" y="255339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7224547" y="255339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7426873" y="255339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7022220" y="27557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7224547" y="27557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7426873" y="27557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7022220" y="29580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7224547" y="29580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7426873" y="29580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7629199" y="235105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7629199" y="255339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7629199" y="27557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7629224" y="29580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7022220" y="31604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7224547" y="31604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7426873" y="31604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7022220" y="33627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7224547" y="33627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7426873" y="33627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7629199" y="31604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7629224" y="33627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2"/>
            <p:cNvGrpSpPr/>
            <p:nvPr/>
          </p:nvGrpSpPr>
          <p:grpSpPr>
            <a:xfrm>
              <a:off x="-225" y="2008293"/>
              <a:ext cx="301775" cy="1126923"/>
              <a:chOff x="-225" y="1987280"/>
              <a:chExt cx="318900" cy="1190873"/>
            </a:xfrm>
          </p:grpSpPr>
          <p:sp>
            <p:nvSpPr>
              <p:cNvPr id="72" name="Google Shape;72;p2"/>
              <p:cNvSpPr/>
              <p:nvPr/>
            </p:nvSpPr>
            <p:spPr>
              <a:xfrm>
                <a:off x="-175" y="1987280"/>
                <a:ext cx="318794" cy="11664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-175" y="2255817"/>
                <a:ext cx="318794" cy="11664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-175" y="2524353"/>
                <a:ext cx="318794" cy="11664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-225" y="2792878"/>
                <a:ext cx="318900" cy="1167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-225" y="3061453"/>
                <a:ext cx="318900" cy="1167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7" name="Google Shape;77;p2"/>
            <p:cNvGrpSpPr/>
            <p:nvPr/>
          </p:nvGrpSpPr>
          <p:grpSpPr>
            <a:xfrm>
              <a:off x="8842175" y="668859"/>
              <a:ext cx="301822" cy="872807"/>
              <a:chOff x="-225" y="2255817"/>
              <a:chExt cx="318950" cy="922336"/>
            </a:xfrm>
          </p:grpSpPr>
          <p:sp>
            <p:nvSpPr>
              <p:cNvPr id="78" name="Google Shape;78;p2"/>
              <p:cNvSpPr/>
              <p:nvPr/>
            </p:nvSpPr>
            <p:spPr>
              <a:xfrm>
                <a:off x="-175" y="2255817"/>
                <a:ext cx="318900" cy="1167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-175" y="2524353"/>
                <a:ext cx="318900" cy="1167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-225" y="2792878"/>
                <a:ext cx="318900" cy="1167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-225" y="3061453"/>
                <a:ext cx="318900" cy="1167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" name="Google Shape;82;p2"/>
            <p:cNvGrpSpPr/>
            <p:nvPr/>
          </p:nvGrpSpPr>
          <p:grpSpPr>
            <a:xfrm>
              <a:off x="5798375" y="4270684"/>
              <a:ext cx="301822" cy="872807"/>
              <a:chOff x="1611209" y="2255817"/>
              <a:chExt cx="318950" cy="922336"/>
            </a:xfrm>
          </p:grpSpPr>
          <p:sp>
            <p:nvSpPr>
              <p:cNvPr id="83" name="Google Shape;83;p2"/>
              <p:cNvSpPr/>
              <p:nvPr/>
            </p:nvSpPr>
            <p:spPr>
              <a:xfrm>
                <a:off x="1611259" y="2255817"/>
                <a:ext cx="318900" cy="116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1611259" y="2524353"/>
                <a:ext cx="318900" cy="116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1611209" y="2792878"/>
                <a:ext cx="318900" cy="116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1611209" y="3061453"/>
                <a:ext cx="318900" cy="116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7" name="Google Shape;87;p2"/>
            <p:cNvGrpSpPr/>
            <p:nvPr/>
          </p:nvGrpSpPr>
          <p:grpSpPr>
            <a:xfrm>
              <a:off x="685795" y="0"/>
              <a:ext cx="666403" cy="666424"/>
              <a:chOff x="7996345" y="980275"/>
              <a:chExt cx="666403" cy="666424"/>
            </a:xfrm>
          </p:grpSpPr>
          <p:sp>
            <p:nvSpPr>
              <p:cNvPr id="88" name="Google Shape;88;p2"/>
              <p:cNvSpPr/>
              <p:nvPr/>
            </p:nvSpPr>
            <p:spPr>
              <a:xfrm>
                <a:off x="7996345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8198672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8400998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7996345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8198672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8400998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7996345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8198672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8400998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7996345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8198672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8400998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8603324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8603324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8603324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8603349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4" name="Google Shape;104;p2"/>
          <p:cNvSpPr txBox="1">
            <a:spLocks noGrp="1"/>
          </p:cNvSpPr>
          <p:nvPr>
            <p:ph type="ctrTitle"/>
          </p:nvPr>
        </p:nvSpPr>
        <p:spPr>
          <a:xfrm>
            <a:off x="685800" y="1541675"/>
            <a:ext cx="5740200" cy="2060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/>
          <p:nvPr/>
        </p:nvSpPr>
        <p:spPr>
          <a:xfrm>
            <a:off x="6100358" y="13"/>
            <a:ext cx="3050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3"/>
          <p:cNvSpPr/>
          <p:nvPr/>
        </p:nvSpPr>
        <p:spPr>
          <a:xfrm>
            <a:off x="-175" y="1541675"/>
            <a:ext cx="6870000" cy="206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" name="Google Shape;108;p3"/>
          <p:cNvGrpSpPr/>
          <p:nvPr/>
        </p:nvGrpSpPr>
        <p:grpSpPr>
          <a:xfrm>
            <a:off x="8477595" y="4477088"/>
            <a:ext cx="666403" cy="666424"/>
            <a:chOff x="7996345" y="980275"/>
            <a:chExt cx="666403" cy="666424"/>
          </a:xfrm>
        </p:grpSpPr>
        <p:sp>
          <p:nvSpPr>
            <p:cNvPr id="109" name="Google Shape;109;p3"/>
            <p:cNvSpPr/>
            <p:nvPr/>
          </p:nvSpPr>
          <p:spPr>
            <a:xfrm>
              <a:off x="7996345" y="980275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8198672" y="980275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8400998" y="980275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7996345" y="1182617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8198672" y="1182617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8400998" y="1182617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7996345" y="1384958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8198672" y="1384958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8400998" y="1384958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7996345" y="1587299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8198672" y="1587299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8400998" y="1587299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8603324" y="980275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8603324" y="1182617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8603324" y="1384958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8603349" y="1587299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" name="Google Shape;125;p3"/>
          <p:cNvGrpSpPr/>
          <p:nvPr/>
        </p:nvGrpSpPr>
        <p:grpSpPr>
          <a:xfrm>
            <a:off x="7042555" y="1541664"/>
            <a:ext cx="508369" cy="2060087"/>
            <a:chOff x="7022220" y="1541675"/>
            <a:chExt cx="464052" cy="1880499"/>
          </a:xfrm>
        </p:grpSpPr>
        <p:sp>
          <p:nvSpPr>
            <p:cNvPr id="126" name="Google Shape;126;p3"/>
            <p:cNvSpPr/>
            <p:nvPr/>
          </p:nvSpPr>
          <p:spPr>
            <a:xfrm>
              <a:off x="7022220" y="1541675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7224547" y="1541675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7426873" y="1541675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7022220" y="1744017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7224547" y="1744017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7426873" y="1744017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7022220" y="1946358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7224547" y="1946358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7426873" y="1946358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7022220" y="2148699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7224547" y="2148699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7426873" y="2148699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7022220" y="2351050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7224547" y="2351050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7426873" y="2351050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7022220" y="2553392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7224547" y="2553392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7426873" y="2553392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022220" y="2755733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224547" y="2755733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7426873" y="2755733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7022220" y="2958074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7224547" y="2958074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7426873" y="2958074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7022220" y="3160433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7224547" y="3160433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7426873" y="3160433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7022220" y="3362774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7224547" y="3362774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7426873" y="3362774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" name="Google Shape;156;p3"/>
          <p:cNvGrpSpPr/>
          <p:nvPr/>
        </p:nvGrpSpPr>
        <p:grpSpPr>
          <a:xfrm>
            <a:off x="-225" y="2135380"/>
            <a:ext cx="301822" cy="872770"/>
            <a:chOff x="-225" y="1987280"/>
            <a:chExt cx="318950" cy="922298"/>
          </a:xfrm>
        </p:grpSpPr>
        <p:sp>
          <p:nvSpPr>
            <p:cNvPr id="157" name="Google Shape;157;p3"/>
            <p:cNvSpPr/>
            <p:nvPr/>
          </p:nvSpPr>
          <p:spPr>
            <a:xfrm>
              <a:off x="-175" y="1987280"/>
              <a:ext cx="318900" cy="11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-175" y="2255817"/>
              <a:ext cx="318900" cy="11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-175" y="2524353"/>
              <a:ext cx="318900" cy="11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-225" y="2792878"/>
              <a:ext cx="318900" cy="11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" name="Google Shape;161;p3"/>
          <p:cNvGrpSpPr/>
          <p:nvPr/>
        </p:nvGrpSpPr>
        <p:grpSpPr>
          <a:xfrm>
            <a:off x="8842175" y="668859"/>
            <a:ext cx="301822" cy="872807"/>
            <a:chOff x="-225" y="2255817"/>
            <a:chExt cx="318950" cy="922336"/>
          </a:xfrm>
        </p:grpSpPr>
        <p:sp>
          <p:nvSpPr>
            <p:cNvPr id="162" name="Google Shape;162;p3"/>
            <p:cNvSpPr/>
            <p:nvPr/>
          </p:nvSpPr>
          <p:spPr>
            <a:xfrm>
              <a:off x="-175" y="2255817"/>
              <a:ext cx="318900" cy="11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-175" y="2524353"/>
              <a:ext cx="318900" cy="11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-225" y="2792878"/>
              <a:ext cx="318900" cy="11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-225" y="3061453"/>
              <a:ext cx="318900" cy="11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" name="Google Shape;166;p3"/>
          <p:cNvGrpSpPr/>
          <p:nvPr/>
        </p:nvGrpSpPr>
        <p:grpSpPr>
          <a:xfrm>
            <a:off x="6100350" y="4270684"/>
            <a:ext cx="301822" cy="872807"/>
            <a:chOff x="-225" y="2255817"/>
            <a:chExt cx="318950" cy="922336"/>
          </a:xfrm>
        </p:grpSpPr>
        <p:sp>
          <p:nvSpPr>
            <p:cNvPr id="167" name="Google Shape;167;p3"/>
            <p:cNvSpPr/>
            <p:nvPr/>
          </p:nvSpPr>
          <p:spPr>
            <a:xfrm>
              <a:off x="-175" y="2255817"/>
              <a:ext cx="318900" cy="11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-175" y="2524353"/>
              <a:ext cx="318900" cy="11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-225" y="2792878"/>
              <a:ext cx="318900" cy="11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-225" y="3061453"/>
              <a:ext cx="318900" cy="11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" name="Google Shape;171;p3"/>
          <p:cNvGrpSpPr/>
          <p:nvPr/>
        </p:nvGrpSpPr>
        <p:grpSpPr>
          <a:xfrm>
            <a:off x="685795" y="0"/>
            <a:ext cx="666403" cy="666424"/>
            <a:chOff x="7996345" y="980275"/>
            <a:chExt cx="666403" cy="666424"/>
          </a:xfrm>
        </p:grpSpPr>
        <p:sp>
          <p:nvSpPr>
            <p:cNvPr id="172" name="Google Shape;172;p3"/>
            <p:cNvSpPr/>
            <p:nvPr/>
          </p:nvSpPr>
          <p:spPr>
            <a:xfrm>
              <a:off x="7996345" y="980275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8198672" y="980275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8400998" y="980275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7996345" y="1182617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8198672" y="1182617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8400998" y="1182617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7996345" y="1384958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8198672" y="1384958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8400998" y="1384958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7996345" y="1587299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8198672" y="1587299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8400998" y="1587299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8603324" y="980275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8603324" y="1182617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8603324" y="1384958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8603349" y="1587299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8" name="Google Shape;188;p3"/>
          <p:cNvSpPr txBox="1">
            <a:spLocks noGrp="1"/>
          </p:cNvSpPr>
          <p:nvPr>
            <p:ph type="ctrTitle"/>
          </p:nvPr>
        </p:nvSpPr>
        <p:spPr>
          <a:xfrm>
            <a:off x="603425" y="1794125"/>
            <a:ext cx="5497200" cy="8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9" name="Google Shape;189;p3"/>
          <p:cNvSpPr txBox="1">
            <a:spLocks noGrp="1"/>
          </p:cNvSpPr>
          <p:nvPr>
            <p:ph type="subTitle" idx="1"/>
          </p:nvPr>
        </p:nvSpPr>
        <p:spPr>
          <a:xfrm>
            <a:off x="603425" y="2604674"/>
            <a:ext cx="5497200" cy="37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p4"/>
          <p:cNvGrpSpPr/>
          <p:nvPr/>
        </p:nvGrpSpPr>
        <p:grpSpPr>
          <a:xfrm>
            <a:off x="-175" y="0"/>
            <a:ext cx="9158125" cy="5149862"/>
            <a:chOff x="-175" y="0"/>
            <a:chExt cx="9158125" cy="5149862"/>
          </a:xfrm>
        </p:grpSpPr>
        <p:sp>
          <p:nvSpPr>
            <p:cNvPr id="192" name="Google Shape;192;p4"/>
            <p:cNvSpPr/>
            <p:nvPr/>
          </p:nvSpPr>
          <p:spPr>
            <a:xfrm>
              <a:off x="0" y="0"/>
              <a:ext cx="7845600" cy="514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3" name="Google Shape;193;p4"/>
            <p:cNvGrpSpPr/>
            <p:nvPr/>
          </p:nvGrpSpPr>
          <p:grpSpPr>
            <a:xfrm>
              <a:off x="-175" y="664293"/>
              <a:ext cx="318794" cy="653721"/>
              <a:chOff x="5385375" y="498300"/>
              <a:chExt cx="802200" cy="556500"/>
            </a:xfrm>
          </p:grpSpPr>
          <p:sp>
            <p:nvSpPr>
              <p:cNvPr id="194" name="Google Shape;194;p4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4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4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7" name="Google Shape;197;p4"/>
            <p:cNvSpPr/>
            <p:nvPr/>
          </p:nvSpPr>
          <p:spPr>
            <a:xfrm>
              <a:off x="666125" y="660475"/>
              <a:ext cx="666300" cy="666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8504250" y="4489800"/>
              <a:ext cx="653700" cy="653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9" name="Google Shape;199;p4"/>
            <p:cNvGrpSpPr/>
            <p:nvPr/>
          </p:nvGrpSpPr>
          <p:grpSpPr>
            <a:xfrm>
              <a:off x="8994728" y="670955"/>
              <a:ext cx="149289" cy="653721"/>
              <a:chOff x="5385375" y="498300"/>
              <a:chExt cx="802200" cy="556500"/>
            </a:xfrm>
          </p:grpSpPr>
          <p:sp>
            <p:nvSpPr>
              <p:cNvPr id="200" name="Google Shape;200;p4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4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4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4"/>
            <p:cNvGrpSpPr/>
            <p:nvPr/>
          </p:nvGrpSpPr>
          <p:grpSpPr>
            <a:xfrm>
              <a:off x="7508545" y="3014000"/>
              <a:ext cx="666403" cy="1475799"/>
              <a:chOff x="7508545" y="664625"/>
              <a:chExt cx="666403" cy="1475799"/>
            </a:xfrm>
          </p:grpSpPr>
          <p:sp>
            <p:nvSpPr>
              <p:cNvPr id="204" name="Google Shape;204;p4"/>
              <p:cNvSpPr/>
              <p:nvPr/>
            </p:nvSpPr>
            <p:spPr>
              <a:xfrm>
                <a:off x="7508545" y="664625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4"/>
              <p:cNvSpPr/>
              <p:nvPr/>
            </p:nvSpPr>
            <p:spPr>
              <a:xfrm>
                <a:off x="7710872" y="664625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4"/>
              <p:cNvSpPr/>
              <p:nvPr/>
            </p:nvSpPr>
            <p:spPr>
              <a:xfrm>
                <a:off x="7913198" y="664625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4"/>
              <p:cNvSpPr/>
              <p:nvPr/>
            </p:nvSpPr>
            <p:spPr>
              <a:xfrm>
                <a:off x="7508545" y="866967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4"/>
              <p:cNvSpPr/>
              <p:nvPr/>
            </p:nvSpPr>
            <p:spPr>
              <a:xfrm>
                <a:off x="7710872" y="866967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4"/>
              <p:cNvSpPr/>
              <p:nvPr/>
            </p:nvSpPr>
            <p:spPr>
              <a:xfrm>
                <a:off x="7913198" y="866967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4"/>
              <p:cNvSpPr/>
              <p:nvPr/>
            </p:nvSpPr>
            <p:spPr>
              <a:xfrm>
                <a:off x="7508545" y="1069308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4"/>
              <p:cNvSpPr/>
              <p:nvPr/>
            </p:nvSpPr>
            <p:spPr>
              <a:xfrm>
                <a:off x="7710872" y="1069308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4"/>
              <p:cNvSpPr/>
              <p:nvPr/>
            </p:nvSpPr>
            <p:spPr>
              <a:xfrm>
                <a:off x="7913198" y="1069308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4"/>
              <p:cNvSpPr/>
              <p:nvPr/>
            </p:nvSpPr>
            <p:spPr>
              <a:xfrm>
                <a:off x="7508545" y="1271649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4"/>
              <p:cNvSpPr/>
              <p:nvPr/>
            </p:nvSpPr>
            <p:spPr>
              <a:xfrm>
                <a:off x="7710872" y="1271649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4"/>
              <p:cNvSpPr/>
              <p:nvPr/>
            </p:nvSpPr>
            <p:spPr>
              <a:xfrm>
                <a:off x="7913198" y="1271649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4"/>
              <p:cNvSpPr/>
              <p:nvPr/>
            </p:nvSpPr>
            <p:spPr>
              <a:xfrm>
                <a:off x="8115524" y="664625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4"/>
              <p:cNvSpPr/>
              <p:nvPr/>
            </p:nvSpPr>
            <p:spPr>
              <a:xfrm>
                <a:off x="8115524" y="866967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4"/>
              <p:cNvSpPr/>
              <p:nvPr/>
            </p:nvSpPr>
            <p:spPr>
              <a:xfrm>
                <a:off x="8115524" y="1069308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4"/>
              <p:cNvSpPr/>
              <p:nvPr/>
            </p:nvSpPr>
            <p:spPr>
              <a:xfrm>
                <a:off x="8115549" y="1271649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4"/>
              <p:cNvSpPr/>
              <p:nvPr/>
            </p:nvSpPr>
            <p:spPr>
              <a:xfrm>
                <a:off x="7508545" y="147400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4"/>
              <p:cNvSpPr/>
              <p:nvPr/>
            </p:nvSpPr>
            <p:spPr>
              <a:xfrm>
                <a:off x="7710872" y="147400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4"/>
              <p:cNvSpPr/>
              <p:nvPr/>
            </p:nvSpPr>
            <p:spPr>
              <a:xfrm>
                <a:off x="7913198" y="147400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4"/>
              <p:cNvSpPr/>
              <p:nvPr/>
            </p:nvSpPr>
            <p:spPr>
              <a:xfrm>
                <a:off x="7508545" y="167634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4"/>
              <p:cNvSpPr/>
              <p:nvPr/>
            </p:nvSpPr>
            <p:spPr>
              <a:xfrm>
                <a:off x="7710872" y="167634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4"/>
              <p:cNvSpPr/>
              <p:nvPr/>
            </p:nvSpPr>
            <p:spPr>
              <a:xfrm>
                <a:off x="7913198" y="167634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4"/>
              <p:cNvSpPr/>
              <p:nvPr/>
            </p:nvSpPr>
            <p:spPr>
              <a:xfrm>
                <a:off x="7508545" y="187868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4"/>
              <p:cNvSpPr/>
              <p:nvPr/>
            </p:nvSpPr>
            <p:spPr>
              <a:xfrm>
                <a:off x="7710872" y="187868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4"/>
              <p:cNvSpPr/>
              <p:nvPr/>
            </p:nvSpPr>
            <p:spPr>
              <a:xfrm>
                <a:off x="7913198" y="187868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4"/>
              <p:cNvSpPr/>
              <p:nvPr/>
            </p:nvSpPr>
            <p:spPr>
              <a:xfrm>
                <a:off x="7508545" y="208102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4"/>
              <p:cNvSpPr/>
              <p:nvPr/>
            </p:nvSpPr>
            <p:spPr>
              <a:xfrm>
                <a:off x="7710872" y="208102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4"/>
              <p:cNvSpPr/>
              <p:nvPr/>
            </p:nvSpPr>
            <p:spPr>
              <a:xfrm>
                <a:off x="7913198" y="208102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4"/>
              <p:cNvSpPr/>
              <p:nvPr/>
            </p:nvSpPr>
            <p:spPr>
              <a:xfrm>
                <a:off x="8115524" y="147400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4"/>
              <p:cNvSpPr/>
              <p:nvPr/>
            </p:nvSpPr>
            <p:spPr>
              <a:xfrm>
                <a:off x="8115524" y="167634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4"/>
              <p:cNvSpPr/>
              <p:nvPr/>
            </p:nvSpPr>
            <p:spPr>
              <a:xfrm>
                <a:off x="8115524" y="187868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4"/>
              <p:cNvSpPr/>
              <p:nvPr/>
            </p:nvSpPr>
            <p:spPr>
              <a:xfrm>
                <a:off x="8115549" y="208102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" name="Google Shape;236;p4"/>
            <p:cNvGrpSpPr/>
            <p:nvPr/>
          </p:nvGrpSpPr>
          <p:grpSpPr>
            <a:xfrm>
              <a:off x="666070" y="4483438"/>
              <a:ext cx="666403" cy="666424"/>
              <a:chOff x="7996345" y="980275"/>
              <a:chExt cx="666403" cy="666424"/>
            </a:xfrm>
          </p:grpSpPr>
          <p:sp>
            <p:nvSpPr>
              <p:cNvPr id="237" name="Google Shape;237;p4"/>
              <p:cNvSpPr/>
              <p:nvPr/>
            </p:nvSpPr>
            <p:spPr>
              <a:xfrm>
                <a:off x="7996345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4"/>
              <p:cNvSpPr/>
              <p:nvPr/>
            </p:nvSpPr>
            <p:spPr>
              <a:xfrm>
                <a:off x="8198672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4"/>
              <p:cNvSpPr/>
              <p:nvPr/>
            </p:nvSpPr>
            <p:spPr>
              <a:xfrm>
                <a:off x="8400998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4"/>
              <p:cNvSpPr/>
              <p:nvPr/>
            </p:nvSpPr>
            <p:spPr>
              <a:xfrm>
                <a:off x="7996345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4"/>
              <p:cNvSpPr/>
              <p:nvPr/>
            </p:nvSpPr>
            <p:spPr>
              <a:xfrm>
                <a:off x="8198672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4"/>
              <p:cNvSpPr/>
              <p:nvPr/>
            </p:nvSpPr>
            <p:spPr>
              <a:xfrm>
                <a:off x="8400998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4"/>
              <p:cNvSpPr/>
              <p:nvPr/>
            </p:nvSpPr>
            <p:spPr>
              <a:xfrm>
                <a:off x="7996345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4"/>
              <p:cNvSpPr/>
              <p:nvPr/>
            </p:nvSpPr>
            <p:spPr>
              <a:xfrm>
                <a:off x="8198672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4"/>
              <p:cNvSpPr/>
              <p:nvPr/>
            </p:nvSpPr>
            <p:spPr>
              <a:xfrm>
                <a:off x="8400998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4"/>
              <p:cNvSpPr/>
              <p:nvPr/>
            </p:nvSpPr>
            <p:spPr>
              <a:xfrm>
                <a:off x="7996345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4"/>
              <p:cNvSpPr/>
              <p:nvPr/>
            </p:nvSpPr>
            <p:spPr>
              <a:xfrm>
                <a:off x="8198672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4"/>
              <p:cNvSpPr/>
              <p:nvPr/>
            </p:nvSpPr>
            <p:spPr>
              <a:xfrm>
                <a:off x="8400998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4"/>
              <p:cNvSpPr/>
              <p:nvPr/>
            </p:nvSpPr>
            <p:spPr>
              <a:xfrm>
                <a:off x="8603324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4"/>
              <p:cNvSpPr/>
              <p:nvPr/>
            </p:nvSpPr>
            <p:spPr>
              <a:xfrm>
                <a:off x="8603324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4"/>
              <p:cNvSpPr/>
              <p:nvPr/>
            </p:nvSpPr>
            <p:spPr>
              <a:xfrm>
                <a:off x="8603324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4"/>
              <p:cNvSpPr/>
              <p:nvPr/>
            </p:nvSpPr>
            <p:spPr>
              <a:xfrm>
                <a:off x="8603349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53" name="Google Shape;253;p4"/>
          <p:cNvSpPr txBox="1">
            <a:spLocks noGrp="1"/>
          </p:cNvSpPr>
          <p:nvPr>
            <p:ph type="body" idx="1"/>
          </p:nvPr>
        </p:nvSpPr>
        <p:spPr>
          <a:xfrm>
            <a:off x="1699000" y="660475"/>
            <a:ext cx="5045400" cy="382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57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arlow SemiBold"/>
              <a:buChar char="▪"/>
              <a:defRPr sz="3600">
                <a:latin typeface="Barlow SemiBold"/>
                <a:ea typeface="Barlow SemiBold"/>
                <a:cs typeface="Barlow SemiBold"/>
                <a:sym typeface="Barlow SemiBold"/>
              </a:defRPr>
            </a:lvl1pPr>
            <a:lvl2pPr marL="914400" lvl="1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arlow SemiBold"/>
              <a:buChar char="▫"/>
              <a:defRPr sz="3600">
                <a:latin typeface="Barlow SemiBold"/>
                <a:ea typeface="Barlow SemiBold"/>
                <a:cs typeface="Barlow SemiBold"/>
                <a:sym typeface="Barlow SemiBold"/>
              </a:defRPr>
            </a:lvl2pPr>
            <a:lvl3pPr marL="1371600" lvl="2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Barlow SemiBold"/>
              <a:buChar char="▫"/>
              <a:defRPr sz="3600">
                <a:latin typeface="Barlow SemiBold"/>
                <a:ea typeface="Barlow SemiBold"/>
                <a:cs typeface="Barlow SemiBold"/>
                <a:sym typeface="Barlow SemiBold"/>
              </a:defRPr>
            </a:lvl3pPr>
            <a:lvl4pPr marL="1828800" lvl="3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Barlow SemiBold"/>
              <a:buChar char="▫"/>
              <a:defRPr sz="3600">
                <a:latin typeface="Barlow SemiBold"/>
                <a:ea typeface="Barlow SemiBold"/>
                <a:cs typeface="Barlow SemiBold"/>
                <a:sym typeface="Barlow SemiBold"/>
              </a:defRPr>
            </a:lvl4pPr>
            <a:lvl5pPr marL="2286000" lvl="4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Barlow SemiBold"/>
              <a:buChar char="▫"/>
              <a:defRPr sz="3600">
                <a:latin typeface="Barlow SemiBold"/>
                <a:ea typeface="Barlow SemiBold"/>
                <a:cs typeface="Barlow SemiBold"/>
                <a:sym typeface="Barlow SemiBold"/>
              </a:defRPr>
            </a:lvl5pPr>
            <a:lvl6pPr marL="2743200" lvl="5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Barlow SemiBold"/>
              <a:buChar char="▫"/>
              <a:defRPr sz="3600">
                <a:latin typeface="Barlow SemiBold"/>
                <a:ea typeface="Barlow SemiBold"/>
                <a:cs typeface="Barlow SemiBold"/>
                <a:sym typeface="Barlow SemiBold"/>
              </a:defRPr>
            </a:lvl6pPr>
            <a:lvl7pPr marL="3200400" lvl="6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Barlow SemiBold"/>
              <a:buChar char="▫"/>
              <a:defRPr sz="3600">
                <a:latin typeface="Barlow SemiBold"/>
                <a:ea typeface="Barlow SemiBold"/>
                <a:cs typeface="Barlow SemiBold"/>
                <a:sym typeface="Barlow SemiBold"/>
              </a:defRPr>
            </a:lvl7pPr>
            <a:lvl8pPr marL="3657600" lvl="7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Barlow SemiBold"/>
              <a:buChar char="▫"/>
              <a:defRPr sz="3600">
                <a:latin typeface="Barlow SemiBold"/>
                <a:ea typeface="Barlow SemiBold"/>
                <a:cs typeface="Barlow SemiBold"/>
                <a:sym typeface="Barlow SemiBold"/>
              </a:defRPr>
            </a:lvl8pPr>
            <a:lvl9pPr marL="4114800" lvl="8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Barlow SemiBold"/>
              <a:buChar char="▫"/>
              <a:defRPr sz="3600">
                <a:latin typeface="Barlow SemiBold"/>
                <a:ea typeface="Barlow SemiBold"/>
                <a:cs typeface="Barlow SemiBold"/>
                <a:sym typeface="Barlow SemiBold"/>
              </a:defRPr>
            </a:lvl9pPr>
          </a:lstStyle>
          <a:p>
            <a:endParaRPr/>
          </a:p>
        </p:txBody>
      </p:sp>
      <p:sp>
        <p:nvSpPr>
          <p:cNvPr id="254" name="Google Shape;254;p4"/>
          <p:cNvSpPr txBox="1"/>
          <p:nvPr/>
        </p:nvSpPr>
        <p:spPr>
          <a:xfrm>
            <a:off x="666125" y="574543"/>
            <a:ext cx="6663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lt1"/>
                </a:solidFill>
              </a:rPr>
              <a:t>“</a:t>
            </a:r>
            <a:endParaRPr sz="9600">
              <a:solidFill>
                <a:schemeClr val="lt1"/>
              </a:solidFill>
            </a:endParaRPr>
          </a:p>
        </p:txBody>
      </p:sp>
      <p:sp>
        <p:nvSpPr>
          <p:cNvPr id="255" name="Google Shape;255;p4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oogle Shape;257;p5"/>
          <p:cNvGrpSpPr/>
          <p:nvPr/>
        </p:nvGrpSpPr>
        <p:grpSpPr>
          <a:xfrm>
            <a:off x="-207" y="0"/>
            <a:ext cx="9158157" cy="5149835"/>
            <a:chOff x="-207" y="0"/>
            <a:chExt cx="9158157" cy="5149835"/>
          </a:xfrm>
        </p:grpSpPr>
        <p:sp>
          <p:nvSpPr>
            <p:cNvPr id="258" name="Google Shape;258;p5"/>
            <p:cNvSpPr/>
            <p:nvPr/>
          </p:nvSpPr>
          <p:spPr>
            <a:xfrm>
              <a:off x="8504250" y="4489800"/>
              <a:ext cx="653700" cy="653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0" y="0"/>
              <a:ext cx="653700" cy="514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322375" y="664300"/>
              <a:ext cx="8181900" cy="653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1" name="Google Shape;261;p5"/>
            <p:cNvGrpSpPr/>
            <p:nvPr/>
          </p:nvGrpSpPr>
          <p:grpSpPr>
            <a:xfrm>
              <a:off x="-207" y="664293"/>
              <a:ext cx="155867" cy="653721"/>
              <a:chOff x="5385375" y="498300"/>
              <a:chExt cx="802200" cy="556500"/>
            </a:xfrm>
          </p:grpSpPr>
          <p:sp>
            <p:nvSpPr>
              <p:cNvPr id="262" name="Google Shape;262;p5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5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5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5" name="Google Shape;265;p5"/>
            <p:cNvGrpSpPr/>
            <p:nvPr/>
          </p:nvGrpSpPr>
          <p:grpSpPr>
            <a:xfrm>
              <a:off x="322384" y="4483463"/>
              <a:ext cx="666347" cy="666373"/>
              <a:chOff x="7134700" y="414375"/>
              <a:chExt cx="501919" cy="501900"/>
            </a:xfrm>
          </p:grpSpPr>
          <p:sp>
            <p:nvSpPr>
              <p:cNvPr id="266" name="Google Shape;266;p5"/>
              <p:cNvSpPr/>
              <p:nvPr/>
            </p:nvSpPr>
            <p:spPr>
              <a:xfrm>
                <a:off x="71347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5"/>
              <p:cNvSpPr/>
              <p:nvPr/>
            </p:nvSpPr>
            <p:spPr>
              <a:xfrm>
                <a:off x="72871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5"/>
              <p:cNvSpPr/>
              <p:nvPr/>
            </p:nvSpPr>
            <p:spPr>
              <a:xfrm>
                <a:off x="74395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5"/>
              <p:cNvSpPr/>
              <p:nvPr/>
            </p:nvSpPr>
            <p:spPr>
              <a:xfrm>
                <a:off x="71347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5"/>
              <p:cNvSpPr/>
              <p:nvPr/>
            </p:nvSpPr>
            <p:spPr>
              <a:xfrm>
                <a:off x="72871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5"/>
              <p:cNvSpPr/>
              <p:nvPr/>
            </p:nvSpPr>
            <p:spPr>
              <a:xfrm>
                <a:off x="74395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5"/>
              <p:cNvSpPr/>
              <p:nvPr/>
            </p:nvSpPr>
            <p:spPr>
              <a:xfrm>
                <a:off x="71347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5"/>
              <p:cNvSpPr/>
              <p:nvPr/>
            </p:nvSpPr>
            <p:spPr>
              <a:xfrm>
                <a:off x="72871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5"/>
              <p:cNvSpPr/>
              <p:nvPr/>
            </p:nvSpPr>
            <p:spPr>
              <a:xfrm>
                <a:off x="74395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5"/>
              <p:cNvSpPr/>
              <p:nvPr/>
            </p:nvSpPr>
            <p:spPr>
              <a:xfrm>
                <a:off x="71347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5"/>
              <p:cNvSpPr/>
              <p:nvPr/>
            </p:nvSpPr>
            <p:spPr>
              <a:xfrm>
                <a:off x="72871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5"/>
              <p:cNvSpPr/>
              <p:nvPr/>
            </p:nvSpPr>
            <p:spPr>
              <a:xfrm>
                <a:off x="74395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5"/>
              <p:cNvSpPr/>
              <p:nvPr/>
            </p:nvSpPr>
            <p:spPr>
              <a:xfrm>
                <a:off x="75919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5"/>
              <p:cNvSpPr/>
              <p:nvPr/>
            </p:nvSpPr>
            <p:spPr>
              <a:xfrm>
                <a:off x="75919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5"/>
              <p:cNvSpPr/>
              <p:nvPr/>
            </p:nvSpPr>
            <p:spPr>
              <a:xfrm>
                <a:off x="75919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5"/>
              <p:cNvSpPr/>
              <p:nvPr/>
            </p:nvSpPr>
            <p:spPr>
              <a:xfrm>
                <a:off x="7591919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2" name="Google Shape;282;p5"/>
            <p:cNvGrpSpPr/>
            <p:nvPr/>
          </p:nvGrpSpPr>
          <p:grpSpPr>
            <a:xfrm>
              <a:off x="8832384" y="670955"/>
              <a:ext cx="311815" cy="653721"/>
              <a:chOff x="5385375" y="498300"/>
              <a:chExt cx="802200" cy="556500"/>
            </a:xfrm>
          </p:grpSpPr>
          <p:sp>
            <p:nvSpPr>
              <p:cNvPr id="283" name="Google Shape;283;p5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5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5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6" name="Google Shape;286;p5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5"/>
          <p:cNvSpPr txBox="1">
            <a:spLocks noGrp="1"/>
          </p:cNvSpPr>
          <p:nvPr>
            <p:ph type="body" idx="1"/>
          </p:nvPr>
        </p:nvSpPr>
        <p:spPr>
          <a:xfrm>
            <a:off x="1199775" y="1599700"/>
            <a:ext cx="6650700" cy="288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>
            <a:endParaRPr/>
          </a:p>
        </p:txBody>
      </p:sp>
      <p:sp>
        <p:nvSpPr>
          <p:cNvPr id="288" name="Google Shape;288;p5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_AND_BODY_1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6"/>
          <p:cNvSpPr/>
          <p:nvPr/>
        </p:nvSpPr>
        <p:spPr>
          <a:xfrm>
            <a:off x="6100358" y="13"/>
            <a:ext cx="30504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6"/>
          <p:cNvSpPr/>
          <p:nvPr/>
        </p:nvSpPr>
        <p:spPr>
          <a:xfrm>
            <a:off x="8504250" y="4489800"/>
            <a:ext cx="653700" cy="653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6"/>
          <p:cNvSpPr/>
          <p:nvPr/>
        </p:nvSpPr>
        <p:spPr>
          <a:xfrm>
            <a:off x="322375" y="646500"/>
            <a:ext cx="4470600" cy="653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3" name="Google Shape;293;p6"/>
          <p:cNvGrpSpPr/>
          <p:nvPr/>
        </p:nvGrpSpPr>
        <p:grpSpPr>
          <a:xfrm>
            <a:off x="-207" y="646493"/>
            <a:ext cx="155867" cy="653721"/>
            <a:chOff x="5385375" y="498300"/>
            <a:chExt cx="802200" cy="556500"/>
          </a:xfrm>
        </p:grpSpPr>
        <p:sp>
          <p:nvSpPr>
            <p:cNvPr id="294" name="Google Shape;294;p6"/>
            <p:cNvSpPr/>
            <p:nvPr/>
          </p:nvSpPr>
          <p:spPr>
            <a:xfrm>
              <a:off x="5385375" y="498300"/>
              <a:ext cx="802200" cy="9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6"/>
            <p:cNvSpPr/>
            <p:nvPr/>
          </p:nvSpPr>
          <p:spPr>
            <a:xfrm>
              <a:off x="5385375" y="726900"/>
              <a:ext cx="802200" cy="9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6"/>
            <p:cNvSpPr/>
            <p:nvPr/>
          </p:nvSpPr>
          <p:spPr>
            <a:xfrm>
              <a:off x="5385375" y="955500"/>
              <a:ext cx="802200" cy="9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" name="Google Shape;297;p6"/>
          <p:cNvGrpSpPr/>
          <p:nvPr/>
        </p:nvGrpSpPr>
        <p:grpSpPr>
          <a:xfrm>
            <a:off x="5434002" y="4483463"/>
            <a:ext cx="666347" cy="666373"/>
            <a:chOff x="7134700" y="414375"/>
            <a:chExt cx="501919" cy="501900"/>
          </a:xfrm>
        </p:grpSpPr>
        <p:sp>
          <p:nvSpPr>
            <p:cNvPr id="298" name="Google Shape;298;p6"/>
            <p:cNvSpPr/>
            <p:nvPr/>
          </p:nvSpPr>
          <p:spPr>
            <a:xfrm>
              <a:off x="7134700" y="414375"/>
              <a:ext cx="44700" cy="44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6"/>
            <p:cNvSpPr/>
            <p:nvPr/>
          </p:nvSpPr>
          <p:spPr>
            <a:xfrm>
              <a:off x="7287100" y="414375"/>
              <a:ext cx="44700" cy="44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6"/>
            <p:cNvSpPr/>
            <p:nvPr/>
          </p:nvSpPr>
          <p:spPr>
            <a:xfrm>
              <a:off x="7439500" y="414375"/>
              <a:ext cx="44700" cy="44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7134700" y="566775"/>
              <a:ext cx="44700" cy="44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7287100" y="566775"/>
              <a:ext cx="44700" cy="44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6"/>
            <p:cNvSpPr/>
            <p:nvPr/>
          </p:nvSpPr>
          <p:spPr>
            <a:xfrm>
              <a:off x="7439500" y="566775"/>
              <a:ext cx="44700" cy="44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6"/>
            <p:cNvSpPr/>
            <p:nvPr/>
          </p:nvSpPr>
          <p:spPr>
            <a:xfrm>
              <a:off x="7134700" y="719175"/>
              <a:ext cx="44700" cy="44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6"/>
            <p:cNvSpPr/>
            <p:nvPr/>
          </p:nvSpPr>
          <p:spPr>
            <a:xfrm>
              <a:off x="7287100" y="719175"/>
              <a:ext cx="44700" cy="44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6"/>
            <p:cNvSpPr/>
            <p:nvPr/>
          </p:nvSpPr>
          <p:spPr>
            <a:xfrm>
              <a:off x="7439500" y="719175"/>
              <a:ext cx="44700" cy="44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6"/>
            <p:cNvSpPr/>
            <p:nvPr/>
          </p:nvSpPr>
          <p:spPr>
            <a:xfrm>
              <a:off x="7134700" y="871575"/>
              <a:ext cx="44700" cy="44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6"/>
            <p:cNvSpPr/>
            <p:nvPr/>
          </p:nvSpPr>
          <p:spPr>
            <a:xfrm>
              <a:off x="7287100" y="871575"/>
              <a:ext cx="44700" cy="44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6"/>
            <p:cNvSpPr/>
            <p:nvPr/>
          </p:nvSpPr>
          <p:spPr>
            <a:xfrm>
              <a:off x="7439500" y="871575"/>
              <a:ext cx="44700" cy="44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6"/>
            <p:cNvSpPr/>
            <p:nvPr/>
          </p:nvSpPr>
          <p:spPr>
            <a:xfrm>
              <a:off x="7591900" y="414375"/>
              <a:ext cx="44700" cy="44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6"/>
            <p:cNvSpPr/>
            <p:nvPr/>
          </p:nvSpPr>
          <p:spPr>
            <a:xfrm>
              <a:off x="7591900" y="566775"/>
              <a:ext cx="44700" cy="44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6"/>
            <p:cNvSpPr/>
            <p:nvPr/>
          </p:nvSpPr>
          <p:spPr>
            <a:xfrm>
              <a:off x="7591900" y="719175"/>
              <a:ext cx="44700" cy="44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6"/>
            <p:cNvSpPr/>
            <p:nvPr/>
          </p:nvSpPr>
          <p:spPr>
            <a:xfrm>
              <a:off x="7591919" y="871575"/>
              <a:ext cx="44700" cy="44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4" name="Google Shape;314;p6"/>
          <p:cNvGrpSpPr/>
          <p:nvPr/>
        </p:nvGrpSpPr>
        <p:grpSpPr>
          <a:xfrm rot="-5400000">
            <a:off x="8018100" y="-167410"/>
            <a:ext cx="318554" cy="653721"/>
            <a:chOff x="5385375" y="498300"/>
            <a:chExt cx="802200" cy="556500"/>
          </a:xfrm>
        </p:grpSpPr>
        <p:sp>
          <p:nvSpPr>
            <p:cNvPr id="315" name="Google Shape;315;p6"/>
            <p:cNvSpPr/>
            <p:nvPr/>
          </p:nvSpPr>
          <p:spPr>
            <a:xfrm>
              <a:off x="5385375" y="498300"/>
              <a:ext cx="802200" cy="99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6"/>
            <p:cNvSpPr/>
            <p:nvPr/>
          </p:nvSpPr>
          <p:spPr>
            <a:xfrm>
              <a:off x="5385375" y="726900"/>
              <a:ext cx="802200" cy="99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6"/>
            <p:cNvSpPr/>
            <p:nvPr/>
          </p:nvSpPr>
          <p:spPr>
            <a:xfrm>
              <a:off x="5385375" y="955500"/>
              <a:ext cx="802200" cy="99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8" name="Google Shape;318;p6"/>
          <p:cNvSpPr txBox="1">
            <a:spLocks noGrp="1"/>
          </p:cNvSpPr>
          <p:nvPr>
            <p:ph type="title"/>
          </p:nvPr>
        </p:nvSpPr>
        <p:spPr>
          <a:xfrm>
            <a:off x="508700" y="646500"/>
            <a:ext cx="42843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9" name="Google Shape;319;p6"/>
          <p:cNvSpPr txBox="1">
            <a:spLocks noGrp="1"/>
          </p:cNvSpPr>
          <p:nvPr>
            <p:ph type="body" idx="1"/>
          </p:nvPr>
        </p:nvSpPr>
        <p:spPr>
          <a:xfrm>
            <a:off x="508700" y="1599700"/>
            <a:ext cx="4284300" cy="288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>
            <a:endParaRPr/>
          </a:p>
        </p:txBody>
      </p:sp>
      <p:sp>
        <p:nvSpPr>
          <p:cNvPr id="320" name="Google Shape;320;p6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p7"/>
          <p:cNvGrpSpPr/>
          <p:nvPr/>
        </p:nvGrpSpPr>
        <p:grpSpPr>
          <a:xfrm>
            <a:off x="-207" y="0"/>
            <a:ext cx="9158157" cy="5149835"/>
            <a:chOff x="-207" y="0"/>
            <a:chExt cx="9158157" cy="5149835"/>
          </a:xfrm>
        </p:grpSpPr>
        <p:sp>
          <p:nvSpPr>
            <p:cNvPr id="323" name="Google Shape;323;p7"/>
            <p:cNvSpPr/>
            <p:nvPr/>
          </p:nvSpPr>
          <p:spPr>
            <a:xfrm>
              <a:off x="8504250" y="4489800"/>
              <a:ext cx="653700" cy="653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7"/>
            <p:cNvSpPr/>
            <p:nvPr/>
          </p:nvSpPr>
          <p:spPr>
            <a:xfrm>
              <a:off x="0" y="0"/>
              <a:ext cx="653700" cy="514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7"/>
            <p:cNvSpPr/>
            <p:nvPr/>
          </p:nvSpPr>
          <p:spPr>
            <a:xfrm>
              <a:off x="322375" y="664300"/>
              <a:ext cx="8181900" cy="653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6" name="Google Shape;326;p7"/>
            <p:cNvGrpSpPr/>
            <p:nvPr/>
          </p:nvGrpSpPr>
          <p:grpSpPr>
            <a:xfrm>
              <a:off x="-207" y="664293"/>
              <a:ext cx="155867" cy="653721"/>
              <a:chOff x="5385375" y="498300"/>
              <a:chExt cx="802200" cy="556500"/>
            </a:xfrm>
          </p:grpSpPr>
          <p:sp>
            <p:nvSpPr>
              <p:cNvPr id="327" name="Google Shape;327;p7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7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7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0" name="Google Shape;330;p7"/>
            <p:cNvGrpSpPr/>
            <p:nvPr/>
          </p:nvGrpSpPr>
          <p:grpSpPr>
            <a:xfrm>
              <a:off x="322384" y="4483463"/>
              <a:ext cx="666347" cy="666373"/>
              <a:chOff x="7134700" y="414375"/>
              <a:chExt cx="501919" cy="501900"/>
            </a:xfrm>
          </p:grpSpPr>
          <p:sp>
            <p:nvSpPr>
              <p:cNvPr id="331" name="Google Shape;331;p7"/>
              <p:cNvSpPr/>
              <p:nvPr/>
            </p:nvSpPr>
            <p:spPr>
              <a:xfrm>
                <a:off x="71347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7"/>
              <p:cNvSpPr/>
              <p:nvPr/>
            </p:nvSpPr>
            <p:spPr>
              <a:xfrm>
                <a:off x="72871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7"/>
              <p:cNvSpPr/>
              <p:nvPr/>
            </p:nvSpPr>
            <p:spPr>
              <a:xfrm>
                <a:off x="74395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7"/>
              <p:cNvSpPr/>
              <p:nvPr/>
            </p:nvSpPr>
            <p:spPr>
              <a:xfrm>
                <a:off x="71347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7"/>
              <p:cNvSpPr/>
              <p:nvPr/>
            </p:nvSpPr>
            <p:spPr>
              <a:xfrm>
                <a:off x="72871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7"/>
              <p:cNvSpPr/>
              <p:nvPr/>
            </p:nvSpPr>
            <p:spPr>
              <a:xfrm>
                <a:off x="74395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7"/>
              <p:cNvSpPr/>
              <p:nvPr/>
            </p:nvSpPr>
            <p:spPr>
              <a:xfrm>
                <a:off x="71347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7"/>
              <p:cNvSpPr/>
              <p:nvPr/>
            </p:nvSpPr>
            <p:spPr>
              <a:xfrm>
                <a:off x="72871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7"/>
              <p:cNvSpPr/>
              <p:nvPr/>
            </p:nvSpPr>
            <p:spPr>
              <a:xfrm>
                <a:off x="74395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7"/>
              <p:cNvSpPr/>
              <p:nvPr/>
            </p:nvSpPr>
            <p:spPr>
              <a:xfrm>
                <a:off x="71347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7"/>
              <p:cNvSpPr/>
              <p:nvPr/>
            </p:nvSpPr>
            <p:spPr>
              <a:xfrm>
                <a:off x="72871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7"/>
              <p:cNvSpPr/>
              <p:nvPr/>
            </p:nvSpPr>
            <p:spPr>
              <a:xfrm>
                <a:off x="74395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7"/>
              <p:cNvSpPr/>
              <p:nvPr/>
            </p:nvSpPr>
            <p:spPr>
              <a:xfrm>
                <a:off x="75919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7"/>
              <p:cNvSpPr/>
              <p:nvPr/>
            </p:nvSpPr>
            <p:spPr>
              <a:xfrm>
                <a:off x="75919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7"/>
              <p:cNvSpPr/>
              <p:nvPr/>
            </p:nvSpPr>
            <p:spPr>
              <a:xfrm>
                <a:off x="75919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7"/>
              <p:cNvSpPr/>
              <p:nvPr/>
            </p:nvSpPr>
            <p:spPr>
              <a:xfrm>
                <a:off x="7591919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7" name="Google Shape;347;p7"/>
            <p:cNvGrpSpPr/>
            <p:nvPr/>
          </p:nvGrpSpPr>
          <p:grpSpPr>
            <a:xfrm>
              <a:off x="8832384" y="670955"/>
              <a:ext cx="311815" cy="653721"/>
              <a:chOff x="5385375" y="498300"/>
              <a:chExt cx="802200" cy="556500"/>
            </a:xfrm>
          </p:grpSpPr>
          <p:sp>
            <p:nvSpPr>
              <p:cNvPr id="348" name="Google Shape;348;p7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7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7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51" name="Google Shape;351;p7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7"/>
          <p:cNvSpPr txBox="1">
            <a:spLocks noGrp="1"/>
          </p:cNvSpPr>
          <p:nvPr>
            <p:ph type="body" idx="1"/>
          </p:nvPr>
        </p:nvSpPr>
        <p:spPr>
          <a:xfrm>
            <a:off x="1172650" y="1599700"/>
            <a:ext cx="3447300" cy="289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353" name="Google Shape;353;p7"/>
          <p:cNvSpPr txBox="1">
            <a:spLocks noGrp="1"/>
          </p:cNvSpPr>
          <p:nvPr>
            <p:ph type="body" idx="2"/>
          </p:nvPr>
        </p:nvSpPr>
        <p:spPr>
          <a:xfrm>
            <a:off x="5056888" y="1599700"/>
            <a:ext cx="3447300" cy="289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354" name="Google Shape;354;p7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" name="Google Shape;356;p8"/>
          <p:cNvGrpSpPr/>
          <p:nvPr/>
        </p:nvGrpSpPr>
        <p:grpSpPr>
          <a:xfrm>
            <a:off x="-207" y="0"/>
            <a:ext cx="9158157" cy="5149835"/>
            <a:chOff x="-207" y="0"/>
            <a:chExt cx="9158157" cy="5149835"/>
          </a:xfrm>
        </p:grpSpPr>
        <p:sp>
          <p:nvSpPr>
            <p:cNvPr id="357" name="Google Shape;357;p8"/>
            <p:cNvSpPr/>
            <p:nvPr/>
          </p:nvSpPr>
          <p:spPr>
            <a:xfrm>
              <a:off x="8504250" y="4489800"/>
              <a:ext cx="653700" cy="653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8"/>
            <p:cNvSpPr/>
            <p:nvPr/>
          </p:nvSpPr>
          <p:spPr>
            <a:xfrm>
              <a:off x="0" y="0"/>
              <a:ext cx="653700" cy="514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8"/>
            <p:cNvSpPr/>
            <p:nvPr/>
          </p:nvSpPr>
          <p:spPr>
            <a:xfrm>
              <a:off x="322375" y="664300"/>
              <a:ext cx="8181900" cy="653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0" name="Google Shape;360;p8"/>
            <p:cNvGrpSpPr/>
            <p:nvPr/>
          </p:nvGrpSpPr>
          <p:grpSpPr>
            <a:xfrm>
              <a:off x="-207" y="664293"/>
              <a:ext cx="155867" cy="653721"/>
              <a:chOff x="5385375" y="498300"/>
              <a:chExt cx="802200" cy="556500"/>
            </a:xfrm>
          </p:grpSpPr>
          <p:sp>
            <p:nvSpPr>
              <p:cNvPr id="361" name="Google Shape;361;p8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8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8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4" name="Google Shape;364;p8"/>
            <p:cNvGrpSpPr/>
            <p:nvPr/>
          </p:nvGrpSpPr>
          <p:grpSpPr>
            <a:xfrm>
              <a:off x="322384" y="4483463"/>
              <a:ext cx="666347" cy="666373"/>
              <a:chOff x="7134700" y="414375"/>
              <a:chExt cx="501919" cy="501900"/>
            </a:xfrm>
          </p:grpSpPr>
          <p:sp>
            <p:nvSpPr>
              <p:cNvPr id="365" name="Google Shape;365;p8"/>
              <p:cNvSpPr/>
              <p:nvPr/>
            </p:nvSpPr>
            <p:spPr>
              <a:xfrm>
                <a:off x="71347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8"/>
              <p:cNvSpPr/>
              <p:nvPr/>
            </p:nvSpPr>
            <p:spPr>
              <a:xfrm>
                <a:off x="72871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8"/>
              <p:cNvSpPr/>
              <p:nvPr/>
            </p:nvSpPr>
            <p:spPr>
              <a:xfrm>
                <a:off x="74395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8"/>
              <p:cNvSpPr/>
              <p:nvPr/>
            </p:nvSpPr>
            <p:spPr>
              <a:xfrm>
                <a:off x="71347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8"/>
              <p:cNvSpPr/>
              <p:nvPr/>
            </p:nvSpPr>
            <p:spPr>
              <a:xfrm>
                <a:off x="72871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8"/>
              <p:cNvSpPr/>
              <p:nvPr/>
            </p:nvSpPr>
            <p:spPr>
              <a:xfrm>
                <a:off x="74395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8"/>
              <p:cNvSpPr/>
              <p:nvPr/>
            </p:nvSpPr>
            <p:spPr>
              <a:xfrm>
                <a:off x="71347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8"/>
              <p:cNvSpPr/>
              <p:nvPr/>
            </p:nvSpPr>
            <p:spPr>
              <a:xfrm>
                <a:off x="72871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8"/>
              <p:cNvSpPr/>
              <p:nvPr/>
            </p:nvSpPr>
            <p:spPr>
              <a:xfrm>
                <a:off x="74395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8"/>
              <p:cNvSpPr/>
              <p:nvPr/>
            </p:nvSpPr>
            <p:spPr>
              <a:xfrm>
                <a:off x="71347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8"/>
              <p:cNvSpPr/>
              <p:nvPr/>
            </p:nvSpPr>
            <p:spPr>
              <a:xfrm>
                <a:off x="72871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8"/>
              <p:cNvSpPr/>
              <p:nvPr/>
            </p:nvSpPr>
            <p:spPr>
              <a:xfrm>
                <a:off x="74395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8"/>
              <p:cNvSpPr/>
              <p:nvPr/>
            </p:nvSpPr>
            <p:spPr>
              <a:xfrm>
                <a:off x="75919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8"/>
              <p:cNvSpPr/>
              <p:nvPr/>
            </p:nvSpPr>
            <p:spPr>
              <a:xfrm>
                <a:off x="75919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8"/>
              <p:cNvSpPr/>
              <p:nvPr/>
            </p:nvSpPr>
            <p:spPr>
              <a:xfrm>
                <a:off x="75919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8"/>
              <p:cNvSpPr/>
              <p:nvPr/>
            </p:nvSpPr>
            <p:spPr>
              <a:xfrm>
                <a:off x="7591919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1" name="Google Shape;381;p8"/>
            <p:cNvGrpSpPr/>
            <p:nvPr/>
          </p:nvGrpSpPr>
          <p:grpSpPr>
            <a:xfrm>
              <a:off x="8832384" y="670955"/>
              <a:ext cx="311815" cy="653721"/>
              <a:chOff x="5385375" y="498300"/>
              <a:chExt cx="802200" cy="556500"/>
            </a:xfrm>
          </p:grpSpPr>
          <p:sp>
            <p:nvSpPr>
              <p:cNvPr id="382" name="Google Shape;382;p8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8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8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5" name="Google Shape;385;p8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8"/>
          <p:cNvSpPr txBox="1">
            <a:spLocks noGrp="1"/>
          </p:cNvSpPr>
          <p:nvPr>
            <p:ph type="body" idx="1"/>
          </p:nvPr>
        </p:nvSpPr>
        <p:spPr>
          <a:xfrm>
            <a:off x="1165875" y="1599700"/>
            <a:ext cx="2257200" cy="289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9pPr>
          </a:lstStyle>
          <a:p>
            <a:endParaRPr/>
          </a:p>
        </p:txBody>
      </p:sp>
      <p:sp>
        <p:nvSpPr>
          <p:cNvPr id="387" name="Google Shape;387;p8"/>
          <p:cNvSpPr txBox="1">
            <a:spLocks noGrp="1"/>
          </p:cNvSpPr>
          <p:nvPr>
            <p:ph type="body" idx="2"/>
          </p:nvPr>
        </p:nvSpPr>
        <p:spPr>
          <a:xfrm>
            <a:off x="3706438" y="1599700"/>
            <a:ext cx="2257200" cy="289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9pPr>
          </a:lstStyle>
          <a:p>
            <a:endParaRPr/>
          </a:p>
        </p:txBody>
      </p:sp>
      <p:sp>
        <p:nvSpPr>
          <p:cNvPr id="388" name="Google Shape;388;p8"/>
          <p:cNvSpPr txBox="1">
            <a:spLocks noGrp="1"/>
          </p:cNvSpPr>
          <p:nvPr>
            <p:ph type="body" idx="3"/>
          </p:nvPr>
        </p:nvSpPr>
        <p:spPr>
          <a:xfrm>
            <a:off x="6247001" y="1599700"/>
            <a:ext cx="2257200" cy="289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9pPr>
          </a:lstStyle>
          <a:p>
            <a:endParaRPr/>
          </a:p>
        </p:txBody>
      </p:sp>
      <p:sp>
        <p:nvSpPr>
          <p:cNvPr id="389" name="Google Shape;389;p8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variant 1" type="blank">
  <p:cSld name="BLANK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4" name="Google Shape;454;p11"/>
          <p:cNvGrpSpPr/>
          <p:nvPr/>
        </p:nvGrpSpPr>
        <p:grpSpPr>
          <a:xfrm>
            <a:off x="-207" y="0"/>
            <a:ext cx="9158157" cy="5149835"/>
            <a:chOff x="-207" y="0"/>
            <a:chExt cx="9158157" cy="5149835"/>
          </a:xfrm>
        </p:grpSpPr>
        <p:sp>
          <p:nvSpPr>
            <p:cNvPr id="455" name="Google Shape;455;p11"/>
            <p:cNvSpPr/>
            <p:nvPr/>
          </p:nvSpPr>
          <p:spPr>
            <a:xfrm>
              <a:off x="8504250" y="4489800"/>
              <a:ext cx="653700" cy="653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1"/>
            <p:cNvSpPr/>
            <p:nvPr/>
          </p:nvSpPr>
          <p:spPr>
            <a:xfrm>
              <a:off x="0" y="0"/>
              <a:ext cx="653700" cy="514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7" name="Google Shape;457;p11"/>
            <p:cNvGrpSpPr/>
            <p:nvPr/>
          </p:nvGrpSpPr>
          <p:grpSpPr>
            <a:xfrm>
              <a:off x="-207" y="664293"/>
              <a:ext cx="155867" cy="653721"/>
              <a:chOff x="5385375" y="498300"/>
              <a:chExt cx="802200" cy="556500"/>
            </a:xfrm>
          </p:grpSpPr>
          <p:sp>
            <p:nvSpPr>
              <p:cNvPr id="458" name="Google Shape;458;p11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11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11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1" name="Google Shape;461;p11"/>
            <p:cNvGrpSpPr/>
            <p:nvPr/>
          </p:nvGrpSpPr>
          <p:grpSpPr>
            <a:xfrm>
              <a:off x="322384" y="4483463"/>
              <a:ext cx="666347" cy="666373"/>
              <a:chOff x="7134700" y="414375"/>
              <a:chExt cx="501919" cy="501900"/>
            </a:xfrm>
          </p:grpSpPr>
          <p:sp>
            <p:nvSpPr>
              <p:cNvPr id="462" name="Google Shape;462;p11"/>
              <p:cNvSpPr/>
              <p:nvPr/>
            </p:nvSpPr>
            <p:spPr>
              <a:xfrm>
                <a:off x="71347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11"/>
              <p:cNvSpPr/>
              <p:nvPr/>
            </p:nvSpPr>
            <p:spPr>
              <a:xfrm>
                <a:off x="72871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11"/>
              <p:cNvSpPr/>
              <p:nvPr/>
            </p:nvSpPr>
            <p:spPr>
              <a:xfrm>
                <a:off x="74395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11"/>
              <p:cNvSpPr/>
              <p:nvPr/>
            </p:nvSpPr>
            <p:spPr>
              <a:xfrm>
                <a:off x="71347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11"/>
              <p:cNvSpPr/>
              <p:nvPr/>
            </p:nvSpPr>
            <p:spPr>
              <a:xfrm>
                <a:off x="72871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11"/>
              <p:cNvSpPr/>
              <p:nvPr/>
            </p:nvSpPr>
            <p:spPr>
              <a:xfrm>
                <a:off x="74395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11"/>
              <p:cNvSpPr/>
              <p:nvPr/>
            </p:nvSpPr>
            <p:spPr>
              <a:xfrm>
                <a:off x="71347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11"/>
              <p:cNvSpPr/>
              <p:nvPr/>
            </p:nvSpPr>
            <p:spPr>
              <a:xfrm>
                <a:off x="72871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11"/>
              <p:cNvSpPr/>
              <p:nvPr/>
            </p:nvSpPr>
            <p:spPr>
              <a:xfrm>
                <a:off x="74395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11"/>
              <p:cNvSpPr/>
              <p:nvPr/>
            </p:nvSpPr>
            <p:spPr>
              <a:xfrm>
                <a:off x="71347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11"/>
              <p:cNvSpPr/>
              <p:nvPr/>
            </p:nvSpPr>
            <p:spPr>
              <a:xfrm>
                <a:off x="72871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11"/>
              <p:cNvSpPr/>
              <p:nvPr/>
            </p:nvSpPr>
            <p:spPr>
              <a:xfrm>
                <a:off x="74395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11"/>
              <p:cNvSpPr/>
              <p:nvPr/>
            </p:nvSpPr>
            <p:spPr>
              <a:xfrm>
                <a:off x="75919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11"/>
              <p:cNvSpPr/>
              <p:nvPr/>
            </p:nvSpPr>
            <p:spPr>
              <a:xfrm>
                <a:off x="75919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11"/>
              <p:cNvSpPr/>
              <p:nvPr/>
            </p:nvSpPr>
            <p:spPr>
              <a:xfrm>
                <a:off x="75919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11"/>
              <p:cNvSpPr/>
              <p:nvPr/>
            </p:nvSpPr>
            <p:spPr>
              <a:xfrm>
                <a:off x="7591919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8" name="Google Shape;478;p11"/>
            <p:cNvGrpSpPr/>
            <p:nvPr/>
          </p:nvGrpSpPr>
          <p:grpSpPr>
            <a:xfrm>
              <a:off x="8832384" y="670955"/>
              <a:ext cx="311815" cy="653721"/>
              <a:chOff x="5385375" y="498300"/>
              <a:chExt cx="802200" cy="556500"/>
            </a:xfrm>
          </p:grpSpPr>
          <p:sp>
            <p:nvSpPr>
              <p:cNvPr id="479" name="Google Shape;479;p11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11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11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82" name="Google Shape;482;p11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variant 2">
  <p:cSld name="BLANK_1"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2"/>
          <p:cNvSpPr/>
          <p:nvPr/>
        </p:nvSpPr>
        <p:spPr>
          <a:xfrm>
            <a:off x="8490504" y="4489800"/>
            <a:ext cx="653700" cy="6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12"/>
          <p:cNvSpPr/>
          <p:nvPr/>
        </p:nvSpPr>
        <p:spPr>
          <a:xfrm>
            <a:off x="0" y="0"/>
            <a:ext cx="6537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6" name="Google Shape;486;p12"/>
          <p:cNvGrpSpPr/>
          <p:nvPr/>
        </p:nvGrpSpPr>
        <p:grpSpPr>
          <a:xfrm>
            <a:off x="-207" y="664293"/>
            <a:ext cx="155867" cy="653721"/>
            <a:chOff x="5385375" y="498300"/>
            <a:chExt cx="802200" cy="556500"/>
          </a:xfrm>
        </p:grpSpPr>
        <p:sp>
          <p:nvSpPr>
            <p:cNvPr id="487" name="Google Shape;487;p12"/>
            <p:cNvSpPr/>
            <p:nvPr/>
          </p:nvSpPr>
          <p:spPr>
            <a:xfrm>
              <a:off x="5385375" y="498300"/>
              <a:ext cx="802200" cy="99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2"/>
            <p:cNvSpPr/>
            <p:nvPr/>
          </p:nvSpPr>
          <p:spPr>
            <a:xfrm>
              <a:off x="5385375" y="726900"/>
              <a:ext cx="802200" cy="99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2"/>
            <p:cNvSpPr/>
            <p:nvPr/>
          </p:nvSpPr>
          <p:spPr>
            <a:xfrm>
              <a:off x="5385375" y="955500"/>
              <a:ext cx="802200" cy="99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0" name="Google Shape;490;p12"/>
          <p:cNvGrpSpPr/>
          <p:nvPr/>
        </p:nvGrpSpPr>
        <p:grpSpPr>
          <a:xfrm>
            <a:off x="322384" y="657975"/>
            <a:ext cx="666347" cy="666373"/>
            <a:chOff x="7134700" y="414375"/>
            <a:chExt cx="501919" cy="501900"/>
          </a:xfrm>
        </p:grpSpPr>
        <p:sp>
          <p:nvSpPr>
            <p:cNvPr id="491" name="Google Shape;491;p12"/>
            <p:cNvSpPr/>
            <p:nvPr/>
          </p:nvSpPr>
          <p:spPr>
            <a:xfrm>
              <a:off x="7134700" y="4143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2"/>
            <p:cNvSpPr/>
            <p:nvPr/>
          </p:nvSpPr>
          <p:spPr>
            <a:xfrm>
              <a:off x="7287100" y="4143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12"/>
            <p:cNvSpPr/>
            <p:nvPr/>
          </p:nvSpPr>
          <p:spPr>
            <a:xfrm>
              <a:off x="7439500" y="4143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2"/>
            <p:cNvSpPr/>
            <p:nvPr/>
          </p:nvSpPr>
          <p:spPr>
            <a:xfrm>
              <a:off x="7134700" y="5667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12"/>
            <p:cNvSpPr/>
            <p:nvPr/>
          </p:nvSpPr>
          <p:spPr>
            <a:xfrm>
              <a:off x="7287100" y="5667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2"/>
            <p:cNvSpPr/>
            <p:nvPr/>
          </p:nvSpPr>
          <p:spPr>
            <a:xfrm>
              <a:off x="7439500" y="5667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2"/>
            <p:cNvSpPr/>
            <p:nvPr/>
          </p:nvSpPr>
          <p:spPr>
            <a:xfrm>
              <a:off x="7134700" y="7191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2"/>
            <p:cNvSpPr/>
            <p:nvPr/>
          </p:nvSpPr>
          <p:spPr>
            <a:xfrm>
              <a:off x="7287100" y="7191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2"/>
            <p:cNvSpPr/>
            <p:nvPr/>
          </p:nvSpPr>
          <p:spPr>
            <a:xfrm>
              <a:off x="7439500" y="7191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2"/>
            <p:cNvSpPr/>
            <p:nvPr/>
          </p:nvSpPr>
          <p:spPr>
            <a:xfrm>
              <a:off x="7134700" y="8715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2"/>
            <p:cNvSpPr/>
            <p:nvPr/>
          </p:nvSpPr>
          <p:spPr>
            <a:xfrm>
              <a:off x="7287100" y="8715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2"/>
            <p:cNvSpPr/>
            <p:nvPr/>
          </p:nvSpPr>
          <p:spPr>
            <a:xfrm>
              <a:off x="7439500" y="8715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2"/>
            <p:cNvSpPr/>
            <p:nvPr/>
          </p:nvSpPr>
          <p:spPr>
            <a:xfrm>
              <a:off x="7591900" y="4143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2"/>
            <p:cNvSpPr/>
            <p:nvPr/>
          </p:nvSpPr>
          <p:spPr>
            <a:xfrm>
              <a:off x="7591900" y="5667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2"/>
            <p:cNvSpPr/>
            <p:nvPr/>
          </p:nvSpPr>
          <p:spPr>
            <a:xfrm>
              <a:off x="7591900" y="7191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12"/>
            <p:cNvSpPr/>
            <p:nvPr/>
          </p:nvSpPr>
          <p:spPr>
            <a:xfrm>
              <a:off x="7591919" y="8715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7" name="Google Shape;507;p12"/>
          <p:cNvGrpSpPr/>
          <p:nvPr/>
        </p:nvGrpSpPr>
        <p:grpSpPr>
          <a:xfrm>
            <a:off x="8832384" y="670955"/>
            <a:ext cx="311815" cy="653721"/>
            <a:chOff x="5385375" y="498300"/>
            <a:chExt cx="802200" cy="556500"/>
          </a:xfrm>
        </p:grpSpPr>
        <p:sp>
          <p:nvSpPr>
            <p:cNvPr id="508" name="Google Shape;508;p12"/>
            <p:cNvSpPr/>
            <p:nvPr/>
          </p:nvSpPr>
          <p:spPr>
            <a:xfrm>
              <a:off x="5385375" y="498300"/>
              <a:ext cx="802200" cy="9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2"/>
            <p:cNvSpPr/>
            <p:nvPr/>
          </p:nvSpPr>
          <p:spPr>
            <a:xfrm>
              <a:off x="5385375" y="726900"/>
              <a:ext cx="802200" cy="9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2"/>
            <p:cNvSpPr/>
            <p:nvPr/>
          </p:nvSpPr>
          <p:spPr>
            <a:xfrm>
              <a:off x="5385375" y="955500"/>
              <a:ext cx="802200" cy="9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1" name="Google Shape;511;p12"/>
          <p:cNvSpPr txBox="1">
            <a:spLocks noGrp="1"/>
          </p:cNvSpPr>
          <p:nvPr>
            <p:ph type="sldNum" idx="12"/>
          </p:nvPr>
        </p:nvSpPr>
        <p:spPr>
          <a:xfrm>
            <a:off x="849050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314800" y="1599700"/>
            <a:ext cx="7189500" cy="28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rlow Light"/>
              <a:buChar char="▪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lvl="1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7" r:id="rId8"/>
    <p:sldLayoutId id="2147483658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9A54B6-43D7-4D42-BF40-89AF3B8A2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918829"/>
            <a:ext cx="3048001" cy="3048001"/>
          </a:xfrm>
          <a:prstGeom prst="rect">
            <a:avLst/>
          </a:prstGeom>
        </p:spPr>
      </p:pic>
      <p:sp>
        <p:nvSpPr>
          <p:cNvPr id="516" name="Google Shape;516;p13"/>
          <p:cNvSpPr txBox="1">
            <a:spLocks noGrp="1"/>
          </p:cNvSpPr>
          <p:nvPr>
            <p:ph type="ctrTitle"/>
          </p:nvPr>
        </p:nvSpPr>
        <p:spPr>
          <a:xfrm>
            <a:off x="527199" y="1541700"/>
            <a:ext cx="5041605" cy="2060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7200" b="1" dirty="0">
                <a:latin typeface="Quark" panose="02000000000000000000" pitchFamily="50" charset="-34"/>
                <a:cs typeface="Quark" panose="02000000000000000000" pitchFamily="50" charset="-34"/>
              </a:rPr>
              <a:t>ระบบประสาท</a:t>
            </a:r>
            <a:endParaRPr sz="7200" b="1" dirty="0"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14"/>
          <p:cNvSpPr txBox="1">
            <a:spLocks noGrp="1"/>
          </p:cNvSpPr>
          <p:nvPr>
            <p:ph type="title"/>
          </p:nvPr>
        </p:nvSpPr>
        <p:spPr>
          <a:xfrm>
            <a:off x="847205" y="710307"/>
            <a:ext cx="6205724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4000" b="1" dirty="0">
                <a:latin typeface="Quark" panose="02000000000000000000" pitchFamily="50" charset="-34"/>
                <a:cs typeface="Quark" panose="02000000000000000000" pitchFamily="50" charset="-34"/>
              </a:rPr>
              <a:t>การรับรู้และการตอบสนอง</a:t>
            </a:r>
            <a:endParaRPr sz="4000" b="1" dirty="0"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525" name="Google Shape;525;p14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D58E0E-0C10-40CD-8B05-013B0DE5B07E}"/>
              </a:ext>
            </a:extLst>
          </p:cNvPr>
          <p:cNvSpPr/>
          <p:nvPr/>
        </p:nvSpPr>
        <p:spPr>
          <a:xfrm>
            <a:off x="3099050" y="2617259"/>
            <a:ext cx="2595567" cy="92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หน่วยรับความรู้สึก</a:t>
            </a:r>
          </a:p>
          <a:p>
            <a:pPr algn="ctr"/>
            <a:r>
              <a:rPr lang="th-TH" sz="1800" b="1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(ตา หู จมูก ลิ้น ผิวหนัง)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EEE26BE-6D81-48F4-8631-F7E98BA9844B}"/>
              </a:ext>
            </a:extLst>
          </p:cNvPr>
          <p:cNvSpPr/>
          <p:nvPr/>
        </p:nvSpPr>
        <p:spPr>
          <a:xfrm>
            <a:off x="910433" y="2063825"/>
            <a:ext cx="1127760" cy="600140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สิ่งเร้าภายใน </a:t>
            </a:r>
          </a:p>
          <a:p>
            <a:pPr algn="ctr"/>
            <a:r>
              <a:rPr lang="th-TH" sz="18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เช่น ฮอร์โมน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5B6065B-1DC7-4CDE-AE67-92DB17E50351}"/>
              </a:ext>
            </a:extLst>
          </p:cNvPr>
          <p:cNvSpPr/>
          <p:nvPr/>
        </p:nvSpPr>
        <p:spPr>
          <a:xfrm>
            <a:off x="737327" y="3315403"/>
            <a:ext cx="1557230" cy="738634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สิ่งเร้าภายนอก </a:t>
            </a:r>
          </a:p>
          <a:p>
            <a:pPr algn="ctr"/>
            <a:r>
              <a:rPr lang="th-TH" sz="18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เช่น แสง</a:t>
            </a:r>
            <a:r>
              <a:rPr lang="en-US" sz="18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, </a:t>
            </a:r>
            <a:r>
              <a:rPr lang="th-TH" sz="18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อุณหภูมิ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804A2BA-09A8-443D-A4A5-19A02811195E}"/>
              </a:ext>
            </a:extLst>
          </p:cNvPr>
          <p:cNvSpPr/>
          <p:nvPr/>
        </p:nvSpPr>
        <p:spPr>
          <a:xfrm>
            <a:off x="3503163" y="4016670"/>
            <a:ext cx="1917727" cy="540878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การตอบสนองต่อสิ่งเร้า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725ADDA-86D9-47EF-92ED-EEF694770B98}"/>
              </a:ext>
            </a:extLst>
          </p:cNvPr>
          <p:cNvSpPr/>
          <p:nvPr/>
        </p:nvSpPr>
        <p:spPr>
          <a:xfrm>
            <a:off x="6962925" y="3921087"/>
            <a:ext cx="1465577" cy="680703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หน่วยปฏิบัติงาน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effectors</a:t>
            </a:r>
            <a:endParaRPr lang="th-TH" sz="1800" dirty="0">
              <a:solidFill>
                <a:schemeClr val="tx1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E0D3E2B-58EC-4762-A833-04D40D790F84}"/>
              </a:ext>
            </a:extLst>
          </p:cNvPr>
          <p:cNvSpPr/>
          <p:nvPr/>
        </p:nvSpPr>
        <p:spPr>
          <a:xfrm>
            <a:off x="6707963" y="2255760"/>
            <a:ext cx="2117271" cy="653700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ระบบประสานงาน</a:t>
            </a:r>
          </a:p>
          <a:p>
            <a:pPr algn="ctr"/>
            <a:r>
              <a:rPr lang="th-TH" sz="18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(</a:t>
            </a:r>
            <a:r>
              <a:rPr lang="en-US" sz="18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coordinating</a:t>
            </a:r>
            <a:r>
              <a:rPr lang="th-TH" sz="18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system</a:t>
            </a:r>
            <a:r>
              <a:rPr lang="th-TH" sz="18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F7480F-434E-43F7-B563-2842B1690387}"/>
              </a:ext>
            </a:extLst>
          </p:cNvPr>
          <p:cNvSpPr txBox="1"/>
          <p:nvPr/>
        </p:nvSpPr>
        <p:spPr>
          <a:xfrm>
            <a:off x="6708949" y="1714845"/>
            <a:ext cx="2116285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th-TH" sz="1200" dirty="0">
                <a:latin typeface="Quark" panose="02000000000000000000" pitchFamily="50" charset="-34"/>
                <a:cs typeface="Quark" panose="02000000000000000000" pitchFamily="50" charset="-34"/>
              </a:rPr>
              <a:t>- ระบบประสาท (</a:t>
            </a:r>
            <a:r>
              <a:rPr lang="en-US" sz="1200" dirty="0">
                <a:latin typeface="Quark" panose="02000000000000000000" pitchFamily="50" charset="-34"/>
                <a:cs typeface="Quark" panose="02000000000000000000" pitchFamily="50" charset="-34"/>
              </a:rPr>
              <a:t>nervous system</a:t>
            </a:r>
            <a:r>
              <a:rPr lang="th-TH" sz="1200" dirty="0">
                <a:latin typeface="Quark" panose="02000000000000000000" pitchFamily="50" charset="-34"/>
                <a:cs typeface="Quark" panose="02000000000000000000" pitchFamily="50" charset="-34"/>
              </a:rPr>
              <a:t>)</a:t>
            </a:r>
          </a:p>
          <a:p>
            <a:pPr algn="ctr"/>
            <a:r>
              <a:rPr lang="th-TH" sz="1200" dirty="0">
                <a:latin typeface="Quark" panose="02000000000000000000" pitchFamily="50" charset="-34"/>
                <a:cs typeface="Quark" panose="02000000000000000000" pitchFamily="50" charset="-34"/>
              </a:rPr>
              <a:t>- ระบบต่อมไร้ท่อ (</a:t>
            </a:r>
            <a:r>
              <a:rPr lang="en-US" sz="1200" dirty="0">
                <a:latin typeface="Quark" panose="02000000000000000000" pitchFamily="50" charset="-34"/>
                <a:cs typeface="Quark" panose="02000000000000000000" pitchFamily="50" charset="-34"/>
              </a:rPr>
              <a:t>endocrine system</a:t>
            </a:r>
            <a:r>
              <a:rPr lang="th-TH" sz="1200" dirty="0">
                <a:latin typeface="Quark" panose="02000000000000000000" pitchFamily="50" charset="-34"/>
                <a:cs typeface="Quark" panose="02000000000000000000" pitchFamily="50" charset="-34"/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228997-E5EC-4483-A889-F1E1FAFFA2F2}"/>
              </a:ext>
            </a:extLst>
          </p:cNvPr>
          <p:cNvSpPr txBox="1"/>
          <p:nvPr/>
        </p:nvSpPr>
        <p:spPr>
          <a:xfrm>
            <a:off x="5588666" y="2048530"/>
            <a:ext cx="865943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เซลล์ประสาท</a:t>
            </a:r>
          </a:p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รับความรู้สึก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A3C748-70DA-4D7B-94A3-DDCDB757C833}"/>
              </a:ext>
            </a:extLst>
          </p:cNvPr>
          <p:cNvSpPr txBox="1"/>
          <p:nvPr/>
        </p:nvSpPr>
        <p:spPr>
          <a:xfrm>
            <a:off x="6347212" y="3261385"/>
            <a:ext cx="1231427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เซลล์ประสาทสั่งงาน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CD294AB-9A9C-4C07-94A0-E7773E43AD7B}"/>
              </a:ext>
            </a:extLst>
          </p:cNvPr>
          <p:cNvSpPr/>
          <p:nvPr/>
        </p:nvSpPr>
        <p:spPr>
          <a:xfrm rot="1117501">
            <a:off x="2319848" y="2579503"/>
            <a:ext cx="719306" cy="168924"/>
          </a:xfrm>
          <a:prstGeom prst="rightArrow">
            <a:avLst/>
          </a:prstGeom>
          <a:solidFill>
            <a:schemeClr val="tx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A071B1A4-266A-49A4-9252-F73D496D7A9A}"/>
              </a:ext>
            </a:extLst>
          </p:cNvPr>
          <p:cNvSpPr/>
          <p:nvPr/>
        </p:nvSpPr>
        <p:spPr>
          <a:xfrm rot="20457544">
            <a:off x="2324385" y="3393318"/>
            <a:ext cx="730563" cy="160230"/>
          </a:xfrm>
          <a:prstGeom prst="rightArrow">
            <a:avLst/>
          </a:prstGeom>
          <a:solidFill>
            <a:schemeClr val="tx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0A5C1093-746C-4496-B91C-F79068602956}"/>
              </a:ext>
            </a:extLst>
          </p:cNvPr>
          <p:cNvSpPr/>
          <p:nvPr/>
        </p:nvSpPr>
        <p:spPr>
          <a:xfrm rot="20616548">
            <a:off x="5770924" y="2706340"/>
            <a:ext cx="865045" cy="157434"/>
          </a:xfrm>
          <a:prstGeom prst="rightArrow">
            <a:avLst/>
          </a:prstGeom>
          <a:solidFill>
            <a:schemeClr val="tx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F04CD6AC-7403-4113-ABA9-FDD793756972}"/>
              </a:ext>
            </a:extLst>
          </p:cNvPr>
          <p:cNvSpPr/>
          <p:nvPr/>
        </p:nvSpPr>
        <p:spPr>
          <a:xfrm rot="5400000">
            <a:off x="7230047" y="3337391"/>
            <a:ext cx="865045" cy="167684"/>
          </a:xfrm>
          <a:prstGeom prst="rightArrow">
            <a:avLst/>
          </a:prstGeom>
          <a:solidFill>
            <a:schemeClr val="tx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A3AC232E-F1B5-420C-8878-893B425E4305}"/>
              </a:ext>
            </a:extLst>
          </p:cNvPr>
          <p:cNvSpPr/>
          <p:nvPr/>
        </p:nvSpPr>
        <p:spPr>
          <a:xfrm rot="10800000">
            <a:off x="5482166" y="4195578"/>
            <a:ext cx="1379992" cy="183062"/>
          </a:xfrm>
          <a:prstGeom prst="rightArrow">
            <a:avLst/>
          </a:prstGeom>
          <a:solidFill>
            <a:schemeClr val="tx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5"/>
          <p:cNvSpPr txBox="1">
            <a:spLocks noGrp="1"/>
          </p:cNvSpPr>
          <p:nvPr>
            <p:ph type="ctrTitle"/>
          </p:nvPr>
        </p:nvSpPr>
        <p:spPr>
          <a:xfrm>
            <a:off x="473149" y="2062716"/>
            <a:ext cx="5219700" cy="972296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latin typeface="Quark" panose="02000000000000000000" pitchFamily="50" charset="-34"/>
                <a:cs typeface="Quark" panose="02000000000000000000" pitchFamily="50" charset="-34"/>
              </a:rPr>
              <a:t>1. </a:t>
            </a:r>
            <a:r>
              <a:rPr lang="th-TH" sz="3200" b="1" dirty="0">
                <a:latin typeface="Quark" panose="02000000000000000000" pitchFamily="50" charset="-34"/>
                <a:cs typeface="Quark" panose="02000000000000000000" pitchFamily="50" charset="-34"/>
              </a:rPr>
              <a:t>การตอบสนองของสิ่งมีชีวิตเซลล์เดียวและสัตว์ไม่มีกระดูกสันหลัง</a:t>
            </a:r>
            <a:endParaRPr sz="3200" b="1" dirty="0"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1113DE-4CBE-48D9-85D4-53A7EC0E6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3545"/>
            <a:ext cx="2293620" cy="15545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4BDBA0-4864-4874-BCDE-8B93A9E151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3620" y="0"/>
            <a:ext cx="2355364" cy="15420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8CF567-A286-42BE-B0F8-48A1576E14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01403"/>
            <a:ext cx="2355364" cy="15420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001938-270C-484E-B00D-7C6A3774AA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7436" y="3601403"/>
            <a:ext cx="2247731" cy="15410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4FD919C-45FC-452E-8E45-521EEAB92FE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0538"/>
          <a:stretch/>
        </p:blipFill>
        <p:spPr>
          <a:xfrm>
            <a:off x="4648984" y="1"/>
            <a:ext cx="1462256" cy="154101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6205056-CA8A-4B5C-B5C9-17A645EC70A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3305"/>
          <a:stretch/>
        </p:blipFill>
        <p:spPr>
          <a:xfrm>
            <a:off x="4595167" y="3600378"/>
            <a:ext cx="1516073" cy="154209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96049D-5E43-4D2F-B9D4-F7567514AD15}"/>
              </a:ext>
            </a:extLst>
          </p:cNvPr>
          <p:cNvSpPr txBox="1"/>
          <p:nvPr/>
        </p:nvSpPr>
        <p:spPr>
          <a:xfrm>
            <a:off x="5624260" y="2632270"/>
            <a:ext cx="3335443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พารามีเซียม ไม่มีเซลล์ประสาท แต่สามารถตอบสนองต่อสิ่งเร้าได้ เช่น สารเคมี แสงสว่างและอุณหภูมิ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ไม่มีเซลล์ประสาทแต่มีเส้นใยประสานงานที่เรียกว่า </a:t>
            </a:r>
            <a:r>
              <a:rPr lang="en-US" sz="1600" dirty="0">
                <a:latin typeface="Quark" panose="02000000000000000000" pitchFamily="50" charset="-34"/>
                <a:cs typeface="Quark" panose="02000000000000000000" pitchFamily="50" charset="-34"/>
              </a:rPr>
              <a:t>coordinating fiber </a:t>
            </a: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ที่อยู่โคนของ </a:t>
            </a:r>
            <a:r>
              <a:rPr lang="en-US" sz="1600" dirty="0">
                <a:latin typeface="Quark" panose="02000000000000000000" pitchFamily="50" charset="-34"/>
                <a:cs typeface="Quark" panose="02000000000000000000" pitchFamily="50" charset="-34"/>
              </a:rPr>
              <a:t>cilia </a:t>
            </a: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ทำให้พารามีเซียมสามารถควบคุมการพัดโบกของ </a:t>
            </a:r>
            <a:r>
              <a:rPr lang="en-US" sz="1600" dirty="0">
                <a:latin typeface="Quark" panose="02000000000000000000" pitchFamily="50" charset="-34"/>
                <a:cs typeface="Quark" panose="02000000000000000000" pitchFamily="50" charset="-34"/>
              </a:rPr>
              <a:t>cilia </a:t>
            </a: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ได้ </a:t>
            </a:r>
          </a:p>
        </p:txBody>
      </p:sp>
      <p:sp>
        <p:nvSpPr>
          <p:cNvPr id="536" name="Google Shape;536;p16"/>
          <p:cNvSpPr txBox="1">
            <a:spLocks noGrp="1"/>
          </p:cNvSpPr>
          <p:nvPr>
            <p:ph type="ctrTitle" idx="4294967295"/>
          </p:nvPr>
        </p:nvSpPr>
        <p:spPr>
          <a:xfrm>
            <a:off x="1146403" y="630962"/>
            <a:ext cx="4081390" cy="861176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5400" b="1" dirty="0">
                <a:solidFill>
                  <a:schemeClr val="accent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สิ่งมีชีวิตเซลล์เดียว</a:t>
            </a:r>
            <a:endParaRPr sz="5400" b="1" dirty="0">
              <a:solidFill>
                <a:schemeClr val="accent1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2C37BA-1C18-4EEE-A04A-098B3E874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41" y="1369769"/>
            <a:ext cx="4804479" cy="37737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B214E8-5D8C-49AB-88A7-F36FD52121AD}"/>
              </a:ext>
            </a:extLst>
          </p:cNvPr>
          <p:cNvSpPr txBox="1"/>
          <p:nvPr/>
        </p:nvSpPr>
        <p:spPr>
          <a:xfrm>
            <a:off x="6141720" y="179832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h-TH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51012A-B7E8-4566-BC39-3E0833D7C5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t="8452" r="-2622" b="99"/>
          <a:stretch/>
        </p:blipFill>
        <p:spPr>
          <a:xfrm>
            <a:off x="5481911" y="325395"/>
            <a:ext cx="3335443" cy="2229216"/>
          </a:xfrm>
          <a:prstGeom prst="rect">
            <a:avLst/>
          </a:prstGeom>
        </p:spPr>
      </p:pic>
      <p:sp>
        <p:nvSpPr>
          <p:cNvPr id="538" name="Google Shape;538;p16"/>
          <p:cNvSpPr txBox="1">
            <a:spLocks noGrp="1"/>
          </p:cNvSpPr>
          <p:nvPr>
            <p:ph type="sldNum" idx="12"/>
          </p:nvPr>
        </p:nvSpPr>
        <p:spPr>
          <a:xfrm>
            <a:off x="849050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4</a:t>
            </a:fld>
            <a:endParaRPr dirty="0">
              <a:solidFill>
                <a:schemeClr val="dk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06BA30-C992-44D0-A45B-29C872BD8DFA}"/>
              </a:ext>
            </a:extLst>
          </p:cNvPr>
          <p:cNvSpPr txBox="1"/>
          <p:nvPr/>
        </p:nvSpPr>
        <p:spPr>
          <a:xfrm>
            <a:off x="677304" y="1398973"/>
            <a:ext cx="170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Paramecium</a:t>
            </a:r>
            <a:endParaRPr lang="th-TH" sz="2400" b="1" dirty="0">
              <a:solidFill>
                <a:srgbClr val="FFC000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16"/>
          <p:cNvSpPr txBox="1">
            <a:spLocks noGrp="1"/>
          </p:cNvSpPr>
          <p:nvPr>
            <p:ph type="ctrTitle" idx="4294967295"/>
          </p:nvPr>
        </p:nvSpPr>
        <p:spPr>
          <a:xfrm>
            <a:off x="1146403" y="630962"/>
            <a:ext cx="5608816" cy="861176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6000" b="1" dirty="0">
                <a:solidFill>
                  <a:schemeClr val="accent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สัตว์ไม่มีกระดูกสันหลัง</a:t>
            </a:r>
            <a:endParaRPr sz="6000" b="1" dirty="0">
              <a:solidFill>
                <a:schemeClr val="accent1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B214E8-5D8C-49AB-88A7-F36FD52121AD}"/>
              </a:ext>
            </a:extLst>
          </p:cNvPr>
          <p:cNvSpPr txBox="1"/>
          <p:nvPr/>
        </p:nvSpPr>
        <p:spPr>
          <a:xfrm>
            <a:off x="6141720" y="179832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th-TH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sym typeface="Arial"/>
            </a:endParaRPr>
          </a:p>
        </p:txBody>
      </p:sp>
      <p:sp>
        <p:nvSpPr>
          <p:cNvPr id="538" name="Google Shape;538;p16"/>
          <p:cNvSpPr txBox="1">
            <a:spLocks noGrp="1"/>
          </p:cNvSpPr>
          <p:nvPr>
            <p:ph type="sldNum" idx="12"/>
          </p:nvPr>
        </p:nvSpPr>
        <p:spPr>
          <a:xfrm>
            <a:off x="849050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0" i="0" u="none" strike="noStrike" kern="0" cap="none" spc="0" normalizeH="0" baseline="0" noProof="0">
                <a:ln>
                  <a:noFill/>
                </a:ln>
                <a:solidFill>
                  <a:srgbClr val="272A36"/>
                </a:solidFill>
                <a:effectLst/>
                <a:uLnTx/>
                <a:uFillTx/>
                <a:latin typeface="Barlow Light"/>
                <a:sym typeface="Barlow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sz="1300" b="0" i="0" u="none" strike="noStrike" kern="0" cap="none" spc="0" normalizeH="0" baseline="0" noProof="0" dirty="0">
              <a:ln>
                <a:noFill/>
              </a:ln>
              <a:solidFill>
                <a:srgbClr val="272A36"/>
              </a:solidFill>
              <a:effectLst/>
              <a:uLnTx/>
              <a:uFillTx/>
              <a:latin typeface="Barlow Light"/>
              <a:sym typeface="Barlow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3A5FB0-AAEF-46D6-974B-B73BFB994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96" y="1383619"/>
            <a:ext cx="2800683" cy="37342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330DAF-5429-4B09-98F6-40A6C6AEFFD6}"/>
              </a:ext>
            </a:extLst>
          </p:cNvPr>
          <p:cNvSpPr txBox="1"/>
          <p:nvPr/>
        </p:nvSpPr>
        <p:spPr>
          <a:xfrm>
            <a:off x="43599" y="1390882"/>
            <a:ext cx="3374067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600" b="1" dirty="0">
                <a:latin typeface="Quark" panose="02000000000000000000" pitchFamily="50" charset="-34"/>
                <a:cs typeface="Quark" panose="02000000000000000000" pitchFamily="50" charset="-34"/>
              </a:rPr>
              <a:t>1. </a:t>
            </a:r>
            <a:r>
              <a:rPr lang="en-US" sz="1600" b="1" dirty="0">
                <a:latin typeface="Quark" panose="02000000000000000000" pitchFamily="50" charset="-34"/>
                <a:cs typeface="Quark" panose="02000000000000000000" pitchFamily="50" charset="-34"/>
              </a:rPr>
              <a:t>Sponge</a:t>
            </a:r>
            <a:r>
              <a:rPr lang="th-TH" sz="1600" b="1" dirty="0"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ไม่มีระบบประสาท</a:t>
            </a:r>
          </a:p>
          <a:p>
            <a:pPr algn="ctr"/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ไม่มีการประสานงานของแต่ละเซลล์เพื่อตอบสนองต่อสิ่งเร้า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055703-0C75-41A7-AFDC-182813781E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859" y="1635724"/>
            <a:ext cx="3120820" cy="166927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19B0D46-CEE1-4781-9DE0-5619A2543FCF}"/>
              </a:ext>
            </a:extLst>
          </p:cNvPr>
          <p:cNvSpPr txBox="1"/>
          <p:nvPr/>
        </p:nvSpPr>
        <p:spPr>
          <a:xfrm>
            <a:off x="4209092" y="3474697"/>
            <a:ext cx="4070903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1600" b="1" dirty="0">
                <a:latin typeface="Quark" panose="02000000000000000000" pitchFamily="50" charset="-34"/>
                <a:cs typeface="Quark" panose="02000000000000000000" pitchFamily="50" charset="-34"/>
              </a:rPr>
              <a:t>2. </a:t>
            </a:r>
            <a:r>
              <a:rPr lang="en-US" sz="1600" b="1" dirty="0">
                <a:latin typeface="Quark" panose="02000000000000000000" pitchFamily="50" charset="-34"/>
                <a:cs typeface="Quark" panose="02000000000000000000" pitchFamily="50" charset="-34"/>
              </a:rPr>
              <a:t>Hydra</a:t>
            </a:r>
            <a:endParaRPr lang="th-TH" sz="1600" b="1" dirty="0">
              <a:latin typeface="Quark" panose="02000000000000000000" pitchFamily="50" charset="-34"/>
              <a:cs typeface="Quark" panose="02000000000000000000" pitchFamily="50" charset="-34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มีร่างแหประสาท (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Nerve net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) หรือเซลล์ประสาทที่เชื่อมโยงกันเป็นร่างแห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ขณะที่ถูกกระตุ้นด้วยสิ่งเร้าจะเกิดกระแสประสาทกระจายไปตามร่างแหประสาทที่อยู่ในลำตัว ทำให้ไฮดรามีการตอบสนองต่อสิ่งเร้า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B13EC80-2F28-4270-9F0B-9E2059C02C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5679" y="1601560"/>
            <a:ext cx="2508925" cy="182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726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16"/>
          <p:cNvSpPr txBox="1">
            <a:spLocks noGrp="1"/>
          </p:cNvSpPr>
          <p:nvPr>
            <p:ph type="ctrTitle" idx="4294967295"/>
          </p:nvPr>
        </p:nvSpPr>
        <p:spPr>
          <a:xfrm>
            <a:off x="997539" y="798045"/>
            <a:ext cx="5393683" cy="461665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6000" b="1" dirty="0">
                <a:solidFill>
                  <a:schemeClr val="accent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สัตว์ไม่มีกระดูกสันหลัง</a:t>
            </a:r>
            <a:endParaRPr sz="6000" b="1" dirty="0">
              <a:solidFill>
                <a:schemeClr val="accent1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B214E8-5D8C-49AB-88A7-F36FD52121AD}"/>
              </a:ext>
            </a:extLst>
          </p:cNvPr>
          <p:cNvSpPr txBox="1"/>
          <p:nvPr/>
        </p:nvSpPr>
        <p:spPr>
          <a:xfrm>
            <a:off x="6120455" y="179832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th-TH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sym typeface="Arial"/>
            </a:endParaRPr>
          </a:p>
        </p:txBody>
      </p:sp>
      <p:sp>
        <p:nvSpPr>
          <p:cNvPr id="538" name="Google Shape;538;p16"/>
          <p:cNvSpPr txBox="1">
            <a:spLocks noGrp="1"/>
          </p:cNvSpPr>
          <p:nvPr>
            <p:ph type="sldNum" idx="12"/>
          </p:nvPr>
        </p:nvSpPr>
        <p:spPr>
          <a:xfrm>
            <a:off x="849050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0" i="0" u="none" strike="noStrike" kern="0" cap="none" spc="0" normalizeH="0" baseline="0" noProof="0">
                <a:ln>
                  <a:noFill/>
                </a:ln>
                <a:solidFill>
                  <a:srgbClr val="272A36"/>
                </a:solidFill>
                <a:effectLst/>
                <a:uLnTx/>
                <a:uFillTx/>
                <a:latin typeface="Barlow Light"/>
                <a:sym typeface="Barlow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sz="1300" b="0" i="0" u="none" strike="noStrike" kern="0" cap="none" spc="0" normalizeH="0" baseline="0" noProof="0" dirty="0">
              <a:ln>
                <a:noFill/>
              </a:ln>
              <a:solidFill>
                <a:srgbClr val="272A36"/>
              </a:solidFill>
              <a:effectLst/>
              <a:uLnTx/>
              <a:uFillTx/>
              <a:latin typeface="Barlow Light"/>
              <a:sym typeface="Barlow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330DAF-5429-4B09-98F6-40A6C6AEFFD6}"/>
              </a:ext>
            </a:extLst>
          </p:cNvPr>
          <p:cNvSpPr txBox="1"/>
          <p:nvPr/>
        </p:nvSpPr>
        <p:spPr>
          <a:xfrm>
            <a:off x="639834" y="1490543"/>
            <a:ext cx="3781425" cy="461665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th-TH" sz="2400" b="1" dirty="0">
                <a:solidFill>
                  <a:srgbClr val="272A36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3. </a:t>
            </a:r>
            <a:r>
              <a:rPr lang="en-US" sz="2400" b="1" dirty="0">
                <a:solidFill>
                  <a:srgbClr val="272A36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Planaria </a:t>
            </a:r>
            <a:endParaRPr kumimoji="0" lang="th-TH" sz="2000" b="0" i="0" u="none" strike="noStrike" kern="0" cap="none" spc="0" normalizeH="0" baseline="0" noProof="0" dirty="0">
              <a:ln>
                <a:noFill/>
              </a:ln>
              <a:solidFill>
                <a:srgbClr val="272A36"/>
              </a:solidFill>
              <a:effectLst/>
              <a:uLnTx/>
              <a:uFillTx/>
              <a:latin typeface="Quark" panose="02000000000000000000" pitchFamily="50" charset="-34"/>
              <a:ea typeface="+mn-ea"/>
              <a:cs typeface="Quark" panose="02000000000000000000" pitchFamily="50" charset="-34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393A61-3F5A-4B62-B5F3-7283AA8DB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835" y="1952208"/>
            <a:ext cx="3781425" cy="3200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ED38FE-8A41-4DDC-88C8-AF87B4D2D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222" y="3817"/>
            <a:ext cx="2577453" cy="18364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1AE265-58AD-42DF-8428-12DA0EBD698E}"/>
              </a:ext>
            </a:extLst>
          </p:cNvPr>
          <p:cNvSpPr txBox="1"/>
          <p:nvPr/>
        </p:nvSpPr>
        <p:spPr>
          <a:xfrm>
            <a:off x="4572000" y="3492668"/>
            <a:ext cx="445506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มีส่วนพิเศษที่ช่วยในการส่งกระแสประสาท 3 ส่วน </a:t>
            </a:r>
            <a:endParaRPr lang="en-US" sz="1600" dirty="0">
              <a:latin typeface="Quark" panose="02000000000000000000" pitchFamily="50" charset="-34"/>
              <a:cs typeface="Quark" panose="02000000000000000000" pitchFamily="50" charset="-34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Quark" panose="02000000000000000000" pitchFamily="50" charset="-34"/>
                <a:cs typeface="Quark" panose="02000000000000000000" pitchFamily="50" charset="-34"/>
              </a:rPr>
              <a:t>nerve</a:t>
            </a: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en-US" sz="1600" dirty="0">
                <a:latin typeface="Quark" panose="02000000000000000000" pitchFamily="50" charset="-34"/>
                <a:cs typeface="Quark" panose="02000000000000000000" pitchFamily="50" charset="-34"/>
              </a:rPr>
              <a:t>ganglion</a:t>
            </a: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en-US" sz="1600" dirty="0">
                <a:latin typeface="Quark" panose="02000000000000000000" pitchFamily="50" charset="-34"/>
                <a:cs typeface="Quark" panose="02000000000000000000" pitchFamily="50" charset="-34"/>
              </a:rPr>
              <a:t>or brain</a:t>
            </a: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 เป็นกลุ่มของเซลล์ประสาทที่รวมกัน</a:t>
            </a:r>
          </a:p>
          <a:p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อยู่บริเวณหัวของพลานาเรีย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Quark" panose="02000000000000000000" pitchFamily="50" charset="-34"/>
                <a:cs typeface="Quark" panose="02000000000000000000" pitchFamily="50" charset="-34"/>
              </a:rPr>
              <a:t>Nerve ring </a:t>
            </a: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เส้นประสาทที่วนรอบตัว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Quark" panose="02000000000000000000" pitchFamily="50" charset="-34"/>
                <a:cs typeface="Quark" panose="02000000000000000000" pitchFamily="50" charset="-34"/>
              </a:rPr>
              <a:t>Nerve cord </a:t>
            </a: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จำนวน 2 เส้น เป็นเส้นประสาทที่ขนานรอบลำตัว</a:t>
            </a:r>
          </a:p>
          <a:p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แบบขั้นบันไดเชื่อมอยู่กับวงแหวนประสาท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9D67DE-CEF9-4775-B918-0D90B6A505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715205"/>
            <a:ext cx="4396675" cy="167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888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16"/>
          <p:cNvSpPr txBox="1">
            <a:spLocks noGrp="1"/>
          </p:cNvSpPr>
          <p:nvPr>
            <p:ph type="ctrTitle" idx="4294967295"/>
          </p:nvPr>
        </p:nvSpPr>
        <p:spPr>
          <a:xfrm>
            <a:off x="1124155" y="285866"/>
            <a:ext cx="5393683" cy="461665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6000" b="1" dirty="0">
                <a:solidFill>
                  <a:schemeClr val="accent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สัตว์ไม่มีกระดูกสันหลัง</a:t>
            </a:r>
            <a:endParaRPr sz="6000" b="1" dirty="0">
              <a:solidFill>
                <a:schemeClr val="accent1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B214E8-5D8C-49AB-88A7-F36FD52121AD}"/>
              </a:ext>
            </a:extLst>
          </p:cNvPr>
          <p:cNvSpPr txBox="1"/>
          <p:nvPr/>
        </p:nvSpPr>
        <p:spPr>
          <a:xfrm>
            <a:off x="6120455" y="179832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th-TH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sym typeface="Arial"/>
            </a:endParaRPr>
          </a:p>
        </p:txBody>
      </p:sp>
      <p:sp>
        <p:nvSpPr>
          <p:cNvPr id="538" name="Google Shape;538;p16"/>
          <p:cNvSpPr txBox="1">
            <a:spLocks noGrp="1"/>
          </p:cNvSpPr>
          <p:nvPr>
            <p:ph type="sldNum" idx="12"/>
          </p:nvPr>
        </p:nvSpPr>
        <p:spPr>
          <a:xfrm>
            <a:off x="849050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0" i="0" u="none" strike="noStrike" kern="0" cap="none" spc="0" normalizeH="0" baseline="0" noProof="0">
                <a:ln>
                  <a:noFill/>
                </a:ln>
                <a:solidFill>
                  <a:srgbClr val="272A36"/>
                </a:solidFill>
                <a:effectLst/>
                <a:uLnTx/>
                <a:uFillTx/>
                <a:latin typeface="Barlow Light"/>
                <a:sym typeface="Barlow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sz="1300" b="0" i="0" u="none" strike="noStrike" kern="0" cap="none" spc="0" normalizeH="0" baseline="0" noProof="0" dirty="0">
              <a:ln>
                <a:noFill/>
              </a:ln>
              <a:solidFill>
                <a:srgbClr val="272A36"/>
              </a:solidFill>
              <a:effectLst/>
              <a:uLnTx/>
              <a:uFillTx/>
              <a:latin typeface="Barlow Light"/>
              <a:sym typeface="Barlow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330DAF-5429-4B09-98F6-40A6C6AEFFD6}"/>
              </a:ext>
            </a:extLst>
          </p:cNvPr>
          <p:cNvSpPr txBox="1"/>
          <p:nvPr/>
        </p:nvSpPr>
        <p:spPr>
          <a:xfrm>
            <a:off x="1124155" y="853972"/>
            <a:ext cx="3781425" cy="461665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th-TH" sz="2400" b="1" dirty="0">
                <a:solidFill>
                  <a:srgbClr val="272A36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4. ไส้เดือนดิน กุ้ง หอยและแมลง</a:t>
            </a:r>
            <a:endParaRPr kumimoji="0" lang="th-TH" sz="2000" b="0" i="0" u="none" strike="noStrike" kern="0" cap="none" spc="0" normalizeH="0" baseline="0" noProof="0" dirty="0">
              <a:ln>
                <a:noFill/>
              </a:ln>
              <a:solidFill>
                <a:srgbClr val="272A36"/>
              </a:solidFill>
              <a:effectLst/>
              <a:uLnTx/>
              <a:uFillTx/>
              <a:latin typeface="Quark" panose="02000000000000000000" pitchFamily="50" charset="-34"/>
              <a:ea typeface="+mn-ea"/>
              <a:cs typeface="Quark" panose="02000000000000000000" pitchFamily="50" charset="-34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1AE265-58AD-42DF-8428-12DA0EBD698E}"/>
              </a:ext>
            </a:extLst>
          </p:cNvPr>
          <p:cNvSpPr txBox="1"/>
          <p:nvPr/>
        </p:nvSpPr>
        <p:spPr>
          <a:xfrm>
            <a:off x="3458532" y="1828814"/>
            <a:ext cx="52885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มีปมประสาทที่หัวเหมือนพลานาเรีย แต่จะมีขนาดใหญ่ขึ้น รวมถึงมีเส้นประสาท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เชื่อมอยู่กับปมประสาทที่อยู่ตามลำตัวในแต่ละปล้อง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th-TH" sz="1600" b="1" dirty="0">
                <a:latin typeface="Quark" panose="02000000000000000000" pitchFamily="50" charset="-34"/>
                <a:cs typeface="Quark" panose="02000000000000000000" pitchFamily="50" charset="-34"/>
              </a:rPr>
              <a:t>ลักษณะพิเศษอื่นๆ 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    - ไส้เดือนดิน มีวงแหวนประสาทอยู่ระหว่างปล้องที่ 2 และ3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    - หมึก ระบบประสาทเจริญดีมากมีปมประสาทที่ส่วนหัวเป็นสมอง โอบรอบ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หลอดอาหาร มีปมประสาทและเสินประสาทออกไปตามจุดต่างๆของร่างกาย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    - แมลง พัฒนาการของระบบประสาทเพิ่มมากขึ้น มีปมประสาทหรือสมองชัดเจน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อยู่บริเวณหัว และมีปมประสาทขนาดใหญ่อยู่เป็นระยะตลอดความยาวของลำตัว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มีเส้นประสาททางด้านท้องยาวตลอดตัวและใยประสาทที่แยกออกมาเป็นระบบประสาทรอบนอก</a:t>
            </a:r>
            <a:r>
              <a:rPr lang="en-US" sz="1600" dirty="0">
                <a:latin typeface="Quark" panose="02000000000000000000" pitchFamily="50" charset="-34"/>
                <a:cs typeface="Quark" panose="02000000000000000000" pitchFamily="50" charset="-34"/>
              </a:rPr>
              <a:t> (Ventral nerve cord)</a:t>
            </a:r>
            <a:endParaRPr lang="th-TH" sz="1600" dirty="0"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B50EB9-B872-4F0D-83FB-E0E69DBB2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477" y="1419073"/>
            <a:ext cx="2527131" cy="19064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30DB85-FB0B-43C7-94C6-E84E4EE00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528" y="3229198"/>
            <a:ext cx="2527132" cy="191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778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16"/>
          <p:cNvSpPr txBox="1">
            <a:spLocks noGrp="1"/>
          </p:cNvSpPr>
          <p:nvPr>
            <p:ph type="ctrTitle" idx="4294967295"/>
          </p:nvPr>
        </p:nvSpPr>
        <p:spPr>
          <a:xfrm>
            <a:off x="720117" y="776780"/>
            <a:ext cx="7920609" cy="461665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5400" b="1" dirty="0">
                <a:solidFill>
                  <a:schemeClr val="accent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สัตว์มีกระดูกสันหลังรวมถึงมนุษย์</a:t>
            </a:r>
            <a:endParaRPr sz="5400" b="1" dirty="0">
              <a:solidFill>
                <a:schemeClr val="accent1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B214E8-5D8C-49AB-88A7-F36FD52121AD}"/>
              </a:ext>
            </a:extLst>
          </p:cNvPr>
          <p:cNvSpPr txBox="1"/>
          <p:nvPr/>
        </p:nvSpPr>
        <p:spPr>
          <a:xfrm>
            <a:off x="6120455" y="179832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th-TH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sym typeface="Arial"/>
            </a:endParaRPr>
          </a:p>
        </p:txBody>
      </p:sp>
      <p:sp>
        <p:nvSpPr>
          <p:cNvPr id="538" name="Google Shape;538;p16"/>
          <p:cNvSpPr txBox="1">
            <a:spLocks noGrp="1"/>
          </p:cNvSpPr>
          <p:nvPr>
            <p:ph type="sldNum" idx="12"/>
          </p:nvPr>
        </p:nvSpPr>
        <p:spPr>
          <a:xfrm>
            <a:off x="849050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0" i="0" u="none" strike="noStrike" kern="0" cap="none" spc="0" normalizeH="0" baseline="0" noProof="0">
                <a:ln>
                  <a:noFill/>
                </a:ln>
                <a:solidFill>
                  <a:srgbClr val="272A36"/>
                </a:solidFill>
                <a:effectLst/>
                <a:uLnTx/>
                <a:uFillTx/>
                <a:latin typeface="Barlow Light"/>
                <a:sym typeface="Barlow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300" b="0" i="0" u="none" strike="noStrike" kern="0" cap="none" spc="0" normalizeH="0" baseline="0" noProof="0" dirty="0">
              <a:ln>
                <a:noFill/>
              </a:ln>
              <a:solidFill>
                <a:srgbClr val="272A36"/>
              </a:solidFill>
              <a:effectLst/>
              <a:uLnTx/>
              <a:uFillTx/>
              <a:latin typeface="Barlow Light"/>
              <a:sym typeface="Barlow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BEAF0E-5746-4F7A-9D6B-EAA4AA935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76" y="1368053"/>
            <a:ext cx="2516963" cy="37754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7BF99A-46EC-4DE2-87FE-7BD38D2E2CDE}"/>
              </a:ext>
            </a:extLst>
          </p:cNvPr>
          <p:cNvSpPr txBox="1"/>
          <p:nvPr/>
        </p:nvSpPr>
        <p:spPr>
          <a:xfrm>
            <a:off x="3371061" y="1764914"/>
            <a:ext cx="48734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dirty="0">
                <a:latin typeface="Quark" panose="02000000000000000000" pitchFamily="50" charset="-34"/>
                <a:cs typeface="Quark" panose="02000000000000000000" pitchFamily="50" charset="-34"/>
              </a:rPr>
              <a:t>มีระบบประสาทที่เจริญดีกว่าสัตว์ประเภทอื่นมาก</a:t>
            </a:r>
          </a:p>
          <a:p>
            <a:r>
              <a:rPr lang="th-TH" sz="2000" dirty="0">
                <a:latin typeface="Quark" panose="02000000000000000000" pitchFamily="50" charset="-34"/>
                <a:cs typeface="Quark" panose="02000000000000000000" pitchFamily="50" charset="-34"/>
              </a:rPr>
              <a:t>โดยส่วนใหญ่แล้วส่วนกลางของระบบประสาทจะอยู่ที่ศีรษะได้แก่</a:t>
            </a:r>
          </a:p>
          <a:p>
            <a:r>
              <a:rPr lang="th-TH" sz="2000" dirty="0">
                <a:latin typeface="Quark" panose="02000000000000000000" pitchFamily="50" charset="-34"/>
                <a:cs typeface="Quark" panose="02000000000000000000" pitchFamily="50" charset="-34"/>
              </a:rPr>
              <a:t>สมอง (</a:t>
            </a:r>
            <a:r>
              <a:rPr lang="en-US" sz="2000" dirty="0">
                <a:latin typeface="Quark" panose="02000000000000000000" pitchFamily="50" charset="-34"/>
                <a:cs typeface="Quark" panose="02000000000000000000" pitchFamily="50" charset="-34"/>
              </a:rPr>
              <a:t>Brain</a:t>
            </a:r>
            <a:r>
              <a:rPr lang="th-TH" sz="2000" dirty="0">
                <a:latin typeface="Quark" panose="02000000000000000000" pitchFamily="50" charset="-34"/>
                <a:cs typeface="Quark" panose="02000000000000000000" pitchFamily="50" charset="-34"/>
              </a:rPr>
              <a:t>) และไขสันหลัง (</a:t>
            </a:r>
            <a:r>
              <a:rPr lang="en-US" sz="2000" dirty="0">
                <a:latin typeface="Quark" panose="02000000000000000000" pitchFamily="50" charset="-34"/>
                <a:cs typeface="Quark" panose="02000000000000000000" pitchFamily="50" charset="-34"/>
              </a:rPr>
              <a:t>Spinal cord</a:t>
            </a:r>
            <a:r>
              <a:rPr lang="th-TH" sz="2000" dirty="0">
                <a:latin typeface="Quark" panose="02000000000000000000" pitchFamily="50" charset="-34"/>
                <a:cs typeface="Quark" panose="02000000000000000000" pitchFamily="50" charset="-34"/>
              </a:rPr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454E26-E2A3-40D8-A551-83A774D57404}"/>
              </a:ext>
            </a:extLst>
          </p:cNvPr>
          <p:cNvSpPr txBox="1"/>
          <p:nvPr/>
        </p:nvSpPr>
        <p:spPr>
          <a:xfrm>
            <a:off x="3212332" y="2979173"/>
            <a:ext cx="603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Atom</a:t>
            </a:r>
            <a:endParaRPr lang="th-TH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6C4835-26A8-4C3D-9993-3AE9F5731FDB}"/>
              </a:ext>
            </a:extLst>
          </p:cNvPr>
          <p:cNvSpPr txBox="1"/>
          <p:nvPr/>
        </p:nvSpPr>
        <p:spPr>
          <a:xfrm>
            <a:off x="4299755" y="2979172"/>
            <a:ext cx="9012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Molecule</a:t>
            </a:r>
            <a:endParaRPr lang="th-TH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CDDBDD-F144-4B60-BD7E-455A3C95618D}"/>
              </a:ext>
            </a:extLst>
          </p:cNvPr>
          <p:cNvSpPr txBox="1"/>
          <p:nvPr/>
        </p:nvSpPr>
        <p:spPr>
          <a:xfrm>
            <a:off x="5626409" y="2979172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Cell</a:t>
            </a:r>
            <a:endParaRPr lang="th-TH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B311E0D-A087-44CA-97D3-7533FA479D05}"/>
              </a:ext>
            </a:extLst>
          </p:cNvPr>
          <p:cNvCxnSpPr>
            <a:stCxn id="17" idx="2"/>
          </p:cNvCxnSpPr>
          <p:nvPr/>
        </p:nvCxnSpPr>
        <p:spPr>
          <a:xfrm>
            <a:off x="5873432" y="3286949"/>
            <a:ext cx="0" cy="36081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C5665D3-90C8-42D8-93CE-B02F2A11D8F3}"/>
              </a:ext>
            </a:extLst>
          </p:cNvPr>
          <p:cNvSpPr txBox="1"/>
          <p:nvPr/>
        </p:nvSpPr>
        <p:spPr>
          <a:xfrm>
            <a:off x="5528877" y="3607603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Tissue</a:t>
            </a:r>
            <a:endParaRPr lang="th-TH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6586C70-9D42-4F6F-BE4E-73D280EF6696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3815382" y="3133061"/>
            <a:ext cx="491147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A58D5D9-0975-4B57-B0FF-27CF52D17FA3}"/>
              </a:ext>
            </a:extLst>
          </p:cNvPr>
          <p:cNvCxnSpPr/>
          <p:nvPr/>
        </p:nvCxnSpPr>
        <p:spPr>
          <a:xfrm flipV="1">
            <a:off x="5156987" y="3144632"/>
            <a:ext cx="471103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1834B16-43E3-4635-BFC6-F5CC1C0BE600}"/>
              </a:ext>
            </a:extLst>
          </p:cNvPr>
          <p:cNvCxnSpPr/>
          <p:nvPr/>
        </p:nvCxnSpPr>
        <p:spPr>
          <a:xfrm flipV="1">
            <a:off x="6180693" y="3761490"/>
            <a:ext cx="471103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F17BF4C-CCBD-4116-BE9F-744A7D084BDE}"/>
              </a:ext>
            </a:extLst>
          </p:cNvPr>
          <p:cNvSpPr txBox="1"/>
          <p:nvPr/>
        </p:nvSpPr>
        <p:spPr>
          <a:xfrm>
            <a:off x="6712033" y="3286553"/>
            <a:ext cx="2431963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1. Epithelium tissue</a:t>
            </a:r>
          </a:p>
          <a:p>
            <a:r>
              <a:rPr lang="en-US" dirty="0"/>
              <a:t>2. Connective tissue (</a:t>
            </a:r>
            <a:r>
              <a:rPr lang="en-US" dirty="0" err="1"/>
              <a:t>Bond&amp;Blood</a:t>
            </a:r>
            <a:r>
              <a:rPr lang="en-US" dirty="0"/>
              <a:t>)</a:t>
            </a:r>
            <a:endParaRPr lang="en-US" sz="1600" dirty="0"/>
          </a:p>
          <a:p>
            <a:r>
              <a:rPr lang="en-US" dirty="0"/>
              <a:t>3. Nerve tissue</a:t>
            </a:r>
          </a:p>
          <a:p>
            <a:r>
              <a:rPr lang="en-US" dirty="0"/>
              <a:t>4. </a:t>
            </a:r>
            <a:r>
              <a:rPr lang="en-US" dirty="0" err="1"/>
              <a:t>Mascular</a:t>
            </a:r>
            <a:r>
              <a:rPr lang="en-US" dirty="0"/>
              <a:t> tissue</a:t>
            </a:r>
            <a:endParaRPr lang="th-TH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357C5C0-9CE9-4809-B264-C397CB97875E}"/>
              </a:ext>
            </a:extLst>
          </p:cNvPr>
          <p:cNvCxnSpPr/>
          <p:nvPr/>
        </p:nvCxnSpPr>
        <p:spPr>
          <a:xfrm>
            <a:off x="5873432" y="3915380"/>
            <a:ext cx="0" cy="36081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BB96A6BA-49B6-4A07-B574-1DCB0F325E58}"/>
              </a:ext>
            </a:extLst>
          </p:cNvPr>
          <p:cNvSpPr txBox="1"/>
          <p:nvPr/>
        </p:nvSpPr>
        <p:spPr>
          <a:xfrm>
            <a:off x="5559334" y="4289428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Organ</a:t>
            </a:r>
            <a:endParaRPr lang="th-TH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B1FA630-9C2B-4C17-84DE-1EF01426B549}"/>
              </a:ext>
            </a:extLst>
          </p:cNvPr>
          <p:cNvSpPr txBox="1"/>
          <p:nvPr/>
        </p:nvSpPr>
        <p:spPr>
          <a:xfrm>
            <a:off x="3840215" y="4225272"/>
            <a:ext cx="1329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Organ System</a:t>
            </a:r>
          </a:p>
          <a:p>
            <a:pPr algn="ctr"/>
            <a:r>
              <a:rPr lang="en-US" dirty="0"/>
              <a:t>Body system</a:t>
            </a:r>
            <a:endParaRPr lang="th-TH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C88EAE3-660C-483E-8AAC-13A26EC07637}"/>
              </a:ext>
            </a:extLst>
          </p:cNvPr>
          <p:cNvCxnSpPr>
            <a:cxnSpLocks/>
          </p:cNvCxnSpPr>
          <p:nvPr/>
        </p:nvCxnSpPr>
        <p:spPr>
          <a:xfrm flipH="1">
            <a:off x="5108684" y="4486882"/>
            <a:ext cx="4506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1DBCD5A-B099-4FFA-90E8-0096EB9E4261}"/>
              </a:ext>
            </a:extLst>
          </p:cNvPr>
          <p:cNvCxnSpPr>
            <a:cxnSpLocks/>
          </p:cNvCxnSpPr>
          <p:nvPr/>
        </p:nvCxnSpPr>
        <p:spPr>
          <a:xfrm flipH="1">
            <a:off x="3389565" y="4486882"/>
            <a:ext cx="4506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A7EE611-34C1-4FB1-9357-4538A2629CF6}"/>
              </a:ext>
            </a:extLst>
          </p:cNvPr>
          <p:cNvSpPr txBox="1"/>
          <p:nvPr/>
        </p:nvSpPr>
        <p:spPr>
          <a:xfrm>
            <a:off x="2410542" y="4303463"/>
            <a:ext cx="960519" cy="30777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/>
              <a:t>Organism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475930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17"/>
          <p:cNvSpPr txBox="1">
            <a:spLocks noGrp="1"/>
          </p:cNvSpPr>
          <p:nvPr>
            <p:ph type="body" idx="1"/>
          </p:nvPr>
        </p:nvSpPr>
        <p:spPr>
          <a:xfrm>
            <a:off x="1443362" y="391679"/>
            <a:ext cx="3315451" cy="12601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4000" b="1" dirty="0">
                <a:latin typeface="Quark" panose="02000000000000000000" pitchFamily="50" charset="-34"/>
                <a:cs typeface="Quark" panose="02000000000000000000" pitchFamily="50" charset="-34"/>
              </a:rPr>
              <a:t>Nerve System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Neuron (Nerve cell) </a:t>
            </a:r>
            <a:endParaRPr sz="2400" b="1" dirty="0">
              <a:solidFill>
                <a:schemeClr val="bg1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545" name="Google Shape;545;p17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BD3F03-D5E4-44F0-963F-83FA675C3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409" y="1742006"/>
            <a:ext cx="2942397" cy="34014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F6D45B-C061-4806-93E8-39F0939C0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7347" y="639097"/>
            <a:ext cx="3433085" cy="4504403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8FAE0F71-5866-4D39-A244-8AE987D98426}"/>
              </a:ext>
            </a:extLst>
          </p:cNvPr>
          <p:cNvSpPr/>
          <p:nvPr/>
        </p:nvSpPr>
        <p:spPr>
          <a:xfrm>
            <a:off x="3101087" y="2408903"/>
            <a:ext cx="1470913" cy="245807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17"/>
          <p:cNvSpPr txBox="1">
            <a:spLocks noGrp="1"/>
          </p:cNvSpPr>
          <p:nvPr>
            <p:ph type="body" idx="1"/>
          </p:nvPr>
        </p:nvSpPr>
        <p:spPr>
          <a:xfrm>
            <a:off x="1472859" y="147763"/>
            <a:ext cx="3315451" cy="12601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4000" b="1" dirty="0">
                <a:latin typeface="Quark" panose="02000000000000000000" pitchFamily="50" charset="-34"/>
                <a:cs typeface="Quark" panose="02000000000000000000" pitchFamily="50" charset="-34"/>
              </a:rPr>
              <a:t>Nerve System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Neuron (Nerve cell) </a:t>
            </a:r>
            <a:endParaRPr sz="2400" b="1" dirty="0">
              <a:solidFill>
                <a:schemeClr val="bg1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545" name="Google Shape;545;p17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0" i="0" u="none" strike="noStrike" kern="0" cap="none" spc="0" normalizeH="0" baseline="0" noProof="0">
                <a:ln>
                  <a:noFill/>
                </a:ln>
                <a:solidFill>
                  <a:srgbClr val="FFAD1D"/>
                </a:solidFill>
                <a:effectLst/>
                <a:uLnTx/>
                <a:uFillTx/>
                <a:latin typeface="Barlow Light"/>
                <a:sym typeface="Barlow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FFAD1D"/>
              </a:solidFill>
              <a:effectLst/>
              <a:uLnTx/>
              <a:uFillTx/>
              <a:latin typeface="Barlow Light"/>
              <a:sym typeface="Barlow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55398F-7F5B-4D7E-B0A5-32376F6BA068}"/>
              </a:ext>
            </a:extLst>
          </p:cNvPr>
          <p:cNvSpPr txBox="1"/>
          <p:nvPr/>
        </p:nvSpPr>
        <p:spPr>
          <a:xfrm>
            <a:off x="4090219" y="924231"/>
            <a:ext cx="345479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sz="1800" dirty="0">
                <a:latin typeface="Quark" panose="02000000000000000000" pitchFamily="50" charset="-34"/>
                <a:cs typeface="Quark" panose="02000000000000000000" pitchFamily="50" charset="-34"/>
              </a:rPr>
              <a:t>รูปร่างของเซลล์ประสาทแบ่งออกเป็น 4 ประเภท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DB4B2D-C004-4EA1-8237-D512DA851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533" y="1407903"/>
            <a:ext cx="5124764" cy="3616411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F12B558-8EF2-41FB-B3FB-C60460A5F4F0}"/>
              </a:ext>
            </a:extLst>
          </p:cNvPr>
          <p:cNvCxnSpPr/>
          <p:nvPr/>
        </p:nvCxnSpPr>
        <p:spPr>
          <a:xfrm>
            <a:off x="1327355" y="3136490"/>
            <a:ext cx="88490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B462DD3-6360-4B7C-A9AD-D0952910A454}"/>
              </a:ext>
            </a:extLst>
          </p:cNvPr>
          <p:cNvSpPr txBox="1"/>
          <p:nvPr/>
        </p:nvSpPr>
        <p:spPr>
          <a:xfrm>
            <a:off x="267449" y="2982601"/>
            <a:ext cx="10599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Nerve fiber</a:t>
            </a:r>
            <a:endParaRPr lang="th-TH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B2BEBF-EC48-456B-AD19-4C68C8AD481C}"/>
              </a:ext>
            </a:extLst>
          </p:cNvPr>
          <p:cNvSpPr txBox="1"/>
          <p:nvPr/>
        </p:nvSpPr>
        <p:spPr>
          <a:xfrm>
            <a:off x="6351357" y="2070031"/>
            <a:ext cx="1422235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รับกระแสประสาท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D6AA97-59B1-42A8-8EE9-00E199A70086}"/>
              </a:ext>
            </a:extLst>
          </p:cNvPr>
          <p:cNvSpPr txBox="1"/>
          <p:nvPr/>
        </p:nvSpPr>
        <p:spPr>
          <a:xfrm>
            <a:off x="6207614" y="3640072"/>
            <a:ext cx="1303853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ส่งกระแสประสาท</a:t>
            </a:r>
          </a:p>
        </p:txBody>
      </p:sp>
    </p:spTree>
    <p:extLst>
      <p:ext uri="{BB962C8B-B14F-4D97-AF65-F5344CB8AC3E}">
        <p14:creationId xmlns:p14="http://schemas.microsoft.com/office/powerpoint/2010/main" val="2506465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17"/>
          <p:cNvSpPr txBox="1">
            <a:spLocks noGrp="1"/>
          </p:cNvSpPr>
          <p:nvPr>
            <p:ph type="body" idx="1"/>
          </p:nvPr>
        </p:nvSpPr>
        <p:spPr>
          <a:xfrm>
            <a:off x="1474608" y="168769"/>
            <a:ext cx="4235962" cy="98922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th-TH" sz="3200" b="1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องค์ประกอบของเซลล์ประสาท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b="1" u="sng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Cell body</a:t>
            </a:r>
            <a:endParaRPr sz="2400" b="1" u="sng" dirty="0">
              <a:solidFill>
                <a:schemeClr val="tx1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545" name="Google Shape;545;p17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0" i="0" u="none" strike="noStrike" kern="0" cap="none" spc="0" normalizeH="0" baseline="0" noProof="0">
                <a:ln>
                  <a:noFill/>
                </a:ln>
                <a:solidFill>
                  <a:srgbClr val="FFAD1D"/>
                </a:solidFill>
                <a:effectLst/>
                <a:uLnTx/>
                <a:uFillTx/>
                <a:latin typeface="Barlow Light"/>
                <a:sym typeface="Barlow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FFAD1D"/>
              </a:solidFill>
              <a:effectLst/>
              <a:uLnTx/>
              <a:uFillTx/>
              <a:latin typeface="Barlow Light"/>
              <a:sym typeface="Barlow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BF346-B6F3-46DE-8E44-E5A5A83F1CD3}"/>
              </a:ext>
            </a:extLst>
          </p:cNvPr>
          <p:cNvSpPr txBox="1"/>
          <p:nvPr/>
        </p:nvSpPr>
        <p:spPr>
          <a:xfrm>
            <a:off x="5618205" y="182880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h-TH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DEFC7D-DB9D-4EEA-A617-0B23C00213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5848" y="1201830"/>
            <a:ext cx="3270353" cy="39407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C854451-CEB3-45E3-8AB9-769FC2326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854" y="1202724"/>
            <a:ext cx="5096342" cy="39407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C223930-FC04-483F-B896-11AD79AA80E9}"/>
              </a:ext>
            </a:extLst>
          </p:cNvPr>
          <p:cNvSpPr txBox="1"/>
          <p:nvPr/>
        </p:nvSpPr>
        <p:spPr>
          <a:xfrm>
            <a:off x="2912031" y="871687"/>
            <a:ext cx="50706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Quark" panose="02000000000000000000" pitchFamily="50" charset="-34"/>
                <a:cs typeface="Quark" panose="02000000000000000000" pitchFamily="50" charset="-34"/>
              </a:rPr>
              <a:t>RER </a:t>
            </a:r>
            <a:r>
              <a:rPr lang="th-TH" b="1" dirty="0">
                <a:latin typeface="Quark" panose="02000000000000000000" pitchFamily="50" charset="-34"/>
                <a:cs typeface="Quark" panose="02000000000000000000" pitchFamily="50" charset="-34"/>
              </a:rPr>
              <a:t>ในเซลล์ประสาท สามารถเรียกได้อีกสองชื่อ คือ </a:t>
            </a:r>
            <a:r>
              <a:rPr lang="en-US" b="1" dirty="0" err="1">
                <a:latin typeface="Quark" panose="02000000000000000000" pitchFamily="50" charset="-34"/>
                <a:cs typeface="Quark" panose="02000000000000000000" pitchFamily="50" charset="-34"/>
              </a:rPr>
              <a:t>tigoid</a:t>
            </a:r>
            <a:r>
              <a:rPr lang="en-US" b="1" dirty="0">
                <a:latin typeface="Quark" panose="02000000000000000000" pitchFamily="50" charset="-34"/>
                <a:cs typeface="Quark" panose="02000000000000000000" pitchFamily="50" charset="-34"/>
              </a:rPr>
              <a:t> body </a:t>
            </a:r>
            <a:r>
              <a:rPr lang="th-TH" b="1" dirty="0">
                <a:latin typeface="Quark" panose="02000000000000000000" pitchFamily="50" charset="-34"/>
                <a:cs typeface="Quark" panose="02000000000000000000" pitchFamily="50" charset="-34"/>
              </a:rPr>
              <a:t>หรือ </a:t>
            </a:r>
            <a:r>
              <a:rPr lang="en-US" b="1" dirty="0" err="1">
                <a:latin typeface="Quark" panose="02000000000000000000" pitchFamily="50" charset="-34"/>
                <a:cs typeface="Quark" panose="02000000000000000000" pitchFamily="50" charset="-34"/>
              </a:rPr>
              <a:t>nissl</a:t>
            </a:r>
            <a:r>
              <a:rPr lang="en-US" b="1" dirty="0">
                <a:latin typeface="Quark" panose="02000000000000000000" pitchFamily="50" charset="-34"/>
                <a:cs typeface="Quark" panose="02000000000000000000" pitchFamily="50" charset="-34"/>
              </a:rPr>
              <a:t> body</a:t>
            </a:r>
            <a:endParaRPr lang="th-TH" b="1" dirty="0"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02658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17"/>
          <p:cNvSpPr txBox="1">
            <a:spLocks noGrp="1"/>
          </p:cNvSpPr>
          <p:nvPr>
            <p:ph type="body" idx="1"/>
          </p:nvPr>
        </p:nvSpPr>
        <p:spPr>
          <a:xfrm>
            <a:off x="1425180" y="415905"/>
            <a:ext cx="4481349" cy="98922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th-TH" sz="3200" b="1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องค์ประกอบของเซลล์ประสาท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th-TH" sz="2400" b="1" u="sng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ปลาย </a:t>
            </a:r>
            <a:r>
              <a:rPr lang="en-US" sz="2400" b="1" u="sng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Axon (Synaptic terminal)</a:t>
            </a:r>
            <a:endParaRPr lang="th-TH" sz="2400" b="1" u="sng" dirty="0">
              <a:solidFill>
                <a:schemeClr val="tx1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545" name="Google Shape;545;p17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0" i="0" u="none" strike="noStrike" kern="0" cap="none" spc="0" normalizeH="0" baseline="0" noProof="0">
                <a:ln>
                  <a:noFill/>
                </a:ln>
                <a:solidFill>
                  <a:srgbClr val="FFAD1D"/>
                </a:solidFill>
                <a:effectLst/>
                <a:uLnTx/>
                <a:uFillTx/>
                <a:latin typeface="Barlow Light"/>
                <a:sym typeface="Barlow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12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FFAD1D"/>
              </a:solidFill>
              <a:effectLst/>
              <a:uLnTx/>
              <a:uFillTx/>
              <a:latin typeface="Barlow Light"/>
              <a:sym typeface="Barlow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BF346-B6F3-46DE-8E44-E5A5A83F1CD3}"/>
              </a:ext>
            </a:extLst>
          </p:cNvPr>
          <p:cNvSpPr txBox="1"/>
          <p:nvPr/>
        </p:nvSpPr>
        <p:spPr>
          <a:xfrm>
            <a:off x="5618205" y="182880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th-TH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3578F0-85C3-41D0-91D4-1CCB2031C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550" y="1461277"/>
            <a:ext cx="3407617" cy="368222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E74746B-13CA-4F00-977C-CA23CFC11DEF}"/>
              </a:ext>
            </a:extLst>
          </p:cNvPr>
          <p:cNvSpPr/>
          <p:nvPr/>
        </p:nvSpPr>
        <p:spPr>
          <a:xfrm>
            <a:off x="3653169" y="1694587"/>
            <a:ext cx="411480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thaiDist"/>
            <a:r>
              <a:rPr lang="th-TH" sz="1800" dirty="0">
                <a:latin typeface="Quark" panose="02000000000000000000" pitchFamily="50" charset="-34"/>
                <a:cs typeface="Quark" panose="02000000000000000000" pitchFamily="50" charset="-34"/>
              </a:rPr>
              <a:t>สารสื่อประสาทสร้างจากตัวเซลล์ แต่นำมาเก็บไว้ที่ปลาย</a:t>
            </a:r>
          </a:p>
          <a:p>
            <a:pPr lvl="0" algn="thaiDist"/>
            <a:r>
              <a:rPr lang="th-TH" sz="1800" dirty="0">
                <a:latin typeface="Quark" panose="02000000000000000000" pitchFamily="50" charset="-34"/>
                <a:cs typeface="Quark" panose="02000000000000000000" pitchFamily="50" charset="-34"/>
              </a:rPr>
              <a:t>แอกซอน ซึ่งปลายแอกซอนเป็นจุดสิ้นสุดของเซลล์ประสาท </a:t>
            </a:r>
          </a:p>
          <a:p>
            <a:pPr lvl="0" algn="thaiDist"/>
            <a:r>
              <a:rPr lang="th-TH" sz="1800" dirty="0">
                <a:latin typeface="Quark" panose="02000000000000000000" pitchFamily="50" charset="-34"/>
                <a:cs typeface="Quark" panose="02000000000000000000" pitchFamily="50" charset="-34"/>
              </a:rPr>
              <a:t>ก่อนที่จะไปเชื่อมต่อ (</a:t>
            </a:r>
            <a:r>
              <a:rPr lang="en-US" sz="1800" dirty="0">
                <a:latin typeface="Quark" panose="02000000000000000000" pitchFamily="50" charset="-34"/>
                <a:cs typeface="Quark" panose="02000000000000000000" pitchFamily="50" charset="-34"/>
              </a:rPr>
              <a:t>synapse</a:t>
            </a:r>
            <a:r>
              <a:rPr lang="th-TH" sz="1800" dirty="0">
                <a:latin typeface="Quark" panose="02000000000000000000" pitchFamily="50" charset="-34"/>
                <a:cs typeface="Quark" panose="02000000000000000000" pitchFamily="50" charset="-34"/>
              </a:rPr>
              <a:t>) กับเซลล์ประสาทเซลล์ถัดไป เพราะฉะนั้นถุงที่บรรจุสารสื่อประสาทจะพบได้ที่บริเวณ </a:t>
            </a:r>
            <a:r>
              <a:rPr lang="en-US" sz="1800" dirty="0">
                <a:latin typeface="Quark" panose="02000000000000000000" pitchFamily="50" charset="-34"/>
                <a:cs typeface="Quark" panose="02000000000000000000" pitchFamily="50" charset="-34"/>
              </a:rPr>
              <a:t>synapse  </a:t>
            </a:r>
            <a:r>
              <a:rPr lang="th-TH" sz="1800" dirty="0">
                <a:latin typeface="Quark" panose="02000000000000000000" pitchFamily="50" charset="-34"/>
                <a:cs typeface="Quark" panose="02000000000000000000" pitchFamily="50" charset="-34"/>
              </a:rPr>
              <a:t>จึงเรียกถุงบรรจุสารสื่อประสาทว่า</a:t>
            </a:r>
          </a:p>
          <a:p>
            <a:pPr lvl="0" algn="thaiDist"/>
            <a:r>
              <a:rPr lang="en-US" sz="1800" b="1" dirty="0">
                <a:latin typeface="Quark" panose="02000000000000000000" pitchFamily="50" charset="-34"/>
                <a:cs typeface="Quark" panose="02000000000000000000" pitchFamily="50" charset="-34"/>
              </a:rPr>
              <a:t>Synaptic vesicle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48A786-F94E-463D-B603-4995CAFF6CA3}"/>
              </a:ext>
            </a:extLst>
          </p:cNvPr>
          <p:cNvSpPr txBox="1"/>
          <p:nvPr/>
        </p:nvSpPr>
        <p:spPr>
          <a:xfrm>
            <a:off x="3961532" y="3415511"/>
            <a:ext cx="349807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b="1" dirty="0">
                <a:latin typeface="Quark" panose="02000000000000000000" pitchFamily="50" charset="-34"/>
                <a:cs typeface="Quark" panose="02000000000000000000" pitchFamily="50" charset="-34"/>
              </a:rPr>
              <a:t>สารสื่อประสาทชื่อดังที่ควรรู้จักคือ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Quark" panose="02000000000000000000" pitchFamily="50" charset="-34"/>
                <a:cs typeface="Quark" panose="02000000000000000000" pitchFamily="50" charset="-34"/>
              </a:rPr>
              <a:t>Acetylcholine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Quark" panose="02000000000000000000" pitchFamily="50" charset="-34"/>
                <a:cs typeface="Quark" panose="02000000000000000000" pitchFamily="50" charset="-34"/>
              </a:rPr>
              <a:t>Noradrenaline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Quark" panose="02000000000000000000" pitchFamily="50" charset="-34"/>
                <a:cs typeface="Quark" panose="02000000000000000000" pitchFamily="50" charset="-34"/>
              </a:rPr>
              <a:t>GABA (Gamma aminobutyric acid)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Quark" panose="02000000000000000000" pitchFamily="50" charset="-34"/>
                <a:cs typeface="Quark" panose="02000000000000000000" pitchFamily="50" charset="-34"/>
              </a:rPr>
              <a:t>Dopamine </a:t>
            </a:r>
            <a:endParaRPr lang="th-TH" dirty="0"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65578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8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b="1" dirty="0">
                <a:solidFill>
                  <a:schemeClr val="bg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การทำงานของระบบประสาท </a:t>
            </a:r>
            <a:endParaRPr sz="3200" b="1" dirty="0">
              <a:solidFill>
                <a:schemeClr val="bg1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552" name="Google Shape;552;p18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EC46F3-A743-49B4-BBBA-5B775980BBEE}"/>
              </a:ext>
            </a:extLst>
          </p:cNvPr>
          <p:cNvSpPr txBox="1"/>
          <p:nvPr/>
        </p:nvSpPr>
        <p:spPr>
          <a:xfrm>
            <a:off x="942975" y="1465957"/>
            <a:ext cx="75612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ระบบประสามจะทำงานด้วยการสร้าง</a:t>
            </a:r>
            <a:r>
              <a:rPr lang="en-US" sz="1600" dirty="0">
                <a:latin typeface="Quark" panose="02000000000000000000" pitchFamily="50" charset="-34"/>
                <a:cs typeface="Quark" panose="02000000000000000000" pitchFamily="50" charset="-34"/>
              </a:rPr>
              <a:t> Action potential</a:t>
            </a: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นักวิทยาศาสตร์ที่ศึกษาเกี่ยวกับ </a:t>
            </a:r>
            <a:r>
              <a:rPr lang="en-US" sz="1600" dirty="0">
                <a:latin typeface="Quark" panose="02000000000000000000" pitchFamily="50" charset="-34"/>
                <a:cs typeface="Quark" panose="02000000000000000000" pitchFamily="50" charset="-34"/>
              </a:rPr>
              <a:t>action potential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ชื่อว่า </a:t>
            </a:r>
            <a:r>
              <a:rPr lang="en-US" sz="1600" dirty="0">
                <a:latin typeface="Quark" panose="02000000000000000000" pitchFamily="50" charset="-34"/>
                <a:cs typeface="Quark" panose="02000000000000000000" pitchFamily="50" charset="-34"/>
              </a:rPr>
              <a:t>Huxley, </a:t>
            </a:r>
            <a:r>
              <a:rPr lang="en-US" sz="1600" dirty="0" err="1">
                <a:latin typeface="Quark" panose="02000000000000000000" pitchFamily="50" charset="-34"/>
                <a:cs typeface="Quark" panose="02000000000000000000" pitchFamily="50" charset="-34"/>
              </a:rPr>
              <a:t>Hodginze</a:t>
            </a: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 ทำการศึกษา </a:t>
            </a:r>
            <a:r>
              <a:rPr lang="en-US" sz="1600" dirty="0">
                <a:latin typeface="Quark" panose="02000000000000000000" pitchFamily="50" charset="-34"/>
                <a:cs typeface="Quark" panose="02000000000000000000" pitchFamily="50" charset="-34"/>
              </a:rPr>
              <a:t>neuron </a:t>
            </a: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ของหมึก เนื่องจาก</a:t>
            </a:r>
            <a:r>
              <a:rPr lang="th-TH" sz="1600" u="sng" dirty="0">
                <a:latin typeface="Quark" panose="02000000000000000000" pitchFamily="50" charset="-34"/>
                <a:cs typeface="Quark" panose="02000000000000000000" pitchFamily="50" charset="-34"/>
              </a:rPr>
              <a:t>เซลล์ประสาท</a:t>
            </a: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ในหมึกมีขนาดใหญ่ โดยใช้ </a:t>
            </a:r>
            <a:r>
              <a:rPr lang="en-US" sz="1600" dirty="0">
                <a:latin typeface="Quark" panose="02000000000000000000" pitchFamily="50" charset="-34"/>
                <a:cs typeface="Quark" panose="02000000000000000000" pitchFamily="50" charset="-34"/>
              </a:rPr>
              <a:t>volt meter </a:t>
            </a: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หรือ </a:t>
            </a:r>
            <a:r>
              <a:rPr lang="en-US" sz="1600" dirty="0">
                <a:latin typeface="Quark" panose="02000000000000000000" pitchFamily="50" charset="-34"/>
                <a:cs typeface="Quark" panose="02000000000000000000" pitchFamily="50" charset="-34"/>
              </a:rPr>
              <a:t>oscilloscope </a:t>
            </a:r>
            <a:r>
              <a:rPr lang="th-TH" sz="1600" dirty="0">
                <a:latin typeface="Quark" panose="02000000000000000000" pitchFamily="50" charset="-34"/>
                <a:cs typeface="Quark" panose="02000000000000000000" pitchFamily="50" charset="-34"/>
              </a:rPr>
              <a:t>วัดความต่างศักย์ไฟฟ้าระหว่างภายในเซลล์และภายนอกเซลล์</a:t>
            </a:r>
            <a:endParaRPr lang="en-US" sz="1600" dirty="0"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C482E6-BB04-4A3A-837A-C5A4148019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21" t="12213" r="5328" b="25783"/>
          <a:stretch/>
        </p:blipFill>
        <p:spPr>
          <a:xfrm>
            <a:off x="1590675" y="2494156"/>
            <a:ext cx="4781550" cy="25867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AEBB48-953D-4C60-8DAD-DE9D85C3A904}"/>
              </a:ext>
            </a:extLst>
          </p:cNvPr>
          <p:cNvSpPr txBox="1"/>
          <p:nvPr/>
        </p:nvSpPr>
        <p:spPr>
          <a:xfrm>
            <a:off x="5649110" y="3787526"/>
            <a:ext cx="27416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เมื่อวัดความต่างศักย์ในเซลล์ประสาทในระยะพัก</a:t>
            </a:r>
          </a:p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ได้ -70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mv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หมายถึง ด้านในมีความเป็นลบ</a:t>
            </a:r>
          </a:p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เมื่อเทียบกับด้านนอก (ในระยะพัก)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60EBBF-C0DE-4283-88A6-3820994B1C22}"/>
              </a:ext>
            </a:extLst>
          </p:cNvPr>
          <p:cNvSpPr txBox="1"/>
          <p:nvPr/>
        </p:nvSpPr>
        <p:spPr>
          <a:xfrm>
            <a:off x="790575" y="2857573"/>
            <a:ext cx="2422458" cy="3077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Resting membrane potential</a:t>
            </a:r>
            <a:endParaRPr lang="th-TH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8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b="1" dirty="0">
                <a:solidFill>
                  <a:schemeClr val="bg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หลักการทำงานของระบบประสาท </a:t>
            </a:r>
            <a:endParaRPr sz="3200" b="1" dirty="0">
              <a:solidFill>
                <a:schemeClr val="bg1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552" name="Google Shape;552;p18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0" i="0" u="none" strike="noStrike" kern="0" cap="none" spc="0" normalizeH="0" baseline="0" noProof="0">
                <a:ln>
                  <a:noFill/>
                </a:ln>
                <a:solidFill>
                  <a:srgbClr val="FFAD1D"/>
                </a:solidFill>
                <a:effectLst/>
                <a:uLnTx/>
                <a:uFillTx/>
                <a:latin typeface="Barlow Light"/>
                <a:sym typeface="Barlow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FFAD1D"/>
              </a:solidFill>
              <a:effectLst/>
              <a:uLnTx/>
              <a:uFillTx/>
              <a:latin typeface="Barlow Light"/>
              <a:sym typeface="Barlow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A17F6C8-AE1F-44E2-A962-4A3947D2F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160" y="1318000"/>
            <a:ext cx="2382161" cy="381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812427D-567C-4FDF-8287-AC9354120BD7}"/>
              </a:ext>
            </a:extLst>
          </p:cNvPr>
          <p:cNvSpPr txBox="1"/>
          <p:nvPr/>
        </p:nvSpPr>
        <p:spPr>
          <a:xfrm>
            <a:off x="4505325" y="1964234"/>
            <a:ext cx="33986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ประจุ + จะอยู่ด้านนอก และประจุ – จะอยู่ด้านใน</a:t>
            </a:r>
          </a:p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ทำให้ด้านในมีความเป็น – เมื่อเทียบกับด้านนอก </a:t>
            </a:r>
            <a:r>
              <a:rPr lang="th-TH" sz="1600" dirty="0">
                <a:solidFill>
                  <a:srgbClr val="FF0000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(-70 </a:t>
            </a:r>
            <a:r>
              <a:rPr lang="en-US" sz="1600" dirty="0">
                <a:solidFill>
                  <a:srgbClr val="FF0000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mv</a:t>
            </a:r>
            <a:r>
              <a:rPr lang="th-TH" sz="1600" dirty="0">
                <a:solidFill>
                  <a:srgbClr val="FF0000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)</a:t>
            </a:r>
          </a:p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เรียกว่า ระยะพัก หรือ </a:t>
            </a:r>
            <a:r>
              <a:rPr lang="en-US" u="sng" dirty="0">
                <a:latin typeface="Quark" panose="02000000000000000000" pitchFamily="50" charset="-34"/>
                <a:cs typeface="Quark" panose="02000000000000000000" pitchFamily="50" charset="-34"/>
              </a:rPr>
              <a:t>Resting potential</a:t>
            </a:r>
            <a:endParaRPr lang="th-TH" u="sng" dirty="0"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248F7C-26FE-415B-AE93-578B3E534778}"/>
              </a:ext>
            </a:extLst>
          </p:cNvPr>
          <p:cNvSpPr txBox="1"/>
          <p:nvPr/>
        </p:nvSpPr>
        <p:spPr>
          <a:xfrm>
            <a:off x="4460997" y="3714193"/>
            <a:ext cx="4370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เมื่อใดก็ตามที่เซลล์ประสาทนั้นถูกกระตุ้น ประจุบวกจะเข้ามาแทนที่ประจุลบ</a:t>
            </a:r>
          </a:p>
          <a:p>
            <a:pPr lvl="0"/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ทำให้ด้านในมีความเป็น + เมื่อเทียบกับด้านนอก </a:t>
            </a:r>
            <a:r>
              <a:rPr lang="th-TH" sz="1600" dirty="0">
                <a:solidFill>
                  <a:srgbClr val="FF0000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(+50 </a:t>
            </a:r>
            <a:r>
              <a:rPr lang="en-US" sz="1600" dirty="0">
                <a:solidFill>
                  <a:srgbClr val="FF0000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mv</a:t>
            </a:r>
            <a:r>
              <a:rPr lang="th-TH" sz="1600" dirty="0">
                <a:solidFill>
                  <a:srgbClr val="FF0000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)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เกิดการสลับขั้ว </a:t>
            </a:r>
          </a:p>
          <a:p>
            <a:pPr lvl="0"/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ทำให้เกิดการไหลของโปรตรอนและอิเล็กตรอน กระแสไฟฟ้าจึงเกิดขึ้น </a:t>
            </a:r>
          </a:p>
          <a:p>
            <a:pPr lvl="0"/>
            <a:r>
              <a:rPr lang="th-TH" sz="16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เรียกว่า </a:t>
            </a:r>
            <a:r>
              <a:rPr lang="en-US" sz="1600" u="sng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Action potential</a:t>
            </a:r>
            <a:endParaRPr lang="th-TH" sz="1600" u="sng" dirty="0">
              <a:solidFill>
                <a:schemeClr val="tx1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31410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8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b="1" dirty="0">
                <a:solidFill>
                  <a:schemeClr val="bg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หลักการทำงานของระบบประสาท </a:t>
            </a:r>
            <a:endParaRPr sz="3200" b="1" dirty="0">
              <a:solidFill>
                <a:schemeClr val="bg1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552" name="Google Shape;552;p18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0" i="0" u="none" strike="noStrike" kern="0" cap="none" spc="0" normalizeH="0" baseline="0" noProof="0">
                <a:ln>
                  <a:noFill/>
                </a:ln>
                <a:solidFill>
                  <a:srgbClr val="FFAD1D"/>
                </a:solidFill>
                <a:effectLst/>
                <a:uLnTx/>
                <a:uFillTx/>
                <a:latin typeface="Barlow Light"/>
                <a:sym typeface="Barlow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FFAD1D"/>
              </a:solidFill>
              <a:effectLst/>
              <a:uLnTx/>
              <a:uFillTx/>
              <a:latin typeface="Barlow Light"/>
              <a:sym typeface="Barlow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E3C656-2CFD-4F2D-A224-D1777D508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2662" y="0"/>
            <a:ext cx="3631592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C0AA2B-C9A5-4B54-896A-2465934587A0}"/>
              </a:ext>
            </a:extLst>
          </p:cNvPr>
          <p:cNvSpPr txBox="1"/>
          <p:nvPr/>
        </p:nvSpPr>
        <p:spPr>
          <a:xfrm>
            <a:off x="761939" y="1709943"/>
            <a:ext cx="2834430" cy="3077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Resting potential (-) </a:t>
            </a:r>
            <a:r>
              <a:rPr lang="th-TH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คือระยะที่ไม่มีการกระตุ้น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F139CF-DFFF-4137-9CE4-1BA492AFCBC0}"/>
              </a:ext>
            </a:extLst>
          </p:cNvPr>
          <p:cNvSpPr txBox="1"/>
          <p:nvPr/>
        </p:nvSpPr>
        <p:spPr>
          <a:xfrm>
            <a:off x="902803" y="2410035"/>
            <a:ext cx="2552702" cy="73866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Depolarization potential (+)</a:t>
            </a:r>
          </a:p>
          <a:p>
            <a:r>
              <a:rPr lang="th-TH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เกิดความแตกต่างของประจุ ทำให้เกิดกระแสไฟฟ้า เรียกว่า </a:t>
            </a:r>
            <a:r>
              <a:rPr lang="en-US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Action potential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123519-EDC4-455C-AD19-D58194A6804B}"/>
              </a:ext>
            </a:extLst>
          </p:cNvPr>
          <p:cNvSpPr txBox="1"/>
          <p:nvPr/>
        </p:nvSpPr>
        <p:spPr>
          <a:xfrm>
            <a:off x="1009648" y="3501753"/>
            <a:ext cx="2057401" cy="738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Repolarization potential (-) </a:t>
            </a:r>
            <a:r>
              <a:rPr lang="th-TH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เมื่อการทำงานของกระแสไฟฟ้าสิ้นสุดลง ก็จะกลับเข้าสู่ขั้วเดิม </a:t>
            </a:r>
            <a:endParaRPr lang="en-US" dirty="0">
              <a:solidFill>
                <a:schemeClr val="tx1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6BFCEE-EC11-4B5B-B90A-32102CCC781A}"/>
              </a:ext>
            </a:extLst>
          </p:cNvPr>
          <p:cNvSpPr txBox="1"/>
          <p:nvPr/>
        </p:nvSpPr>
        <p:spPr>
          <a:xfrm>
            <a:off x="984395" y="4593471"/>
            <a:ext cx="2486025" cy="3077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Hypolarization</a:t>
            </a:r>
            <a:r>
              <a:rPr lang="en-US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 potential (- </a:t>
            </a:r>
            <a:r>
              <a:rPr lang="th-TH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เท่าเดิม</a:t>
            </a:r>
            <a:r>
              <a:rPr lang="en-US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)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F85CBD25-AFF7-4D15-B84B-9BB4D4A1A3FF}"/>
              </a:ext>
            </a:extLst>
          </p:cNvPr>
          <p:cNvSpPr/>
          <p:nvPr/>
        </p:nvSpPr>
        <p:spPr>
          <a:xfrm>
            <a:off x="1914523" y="2062997"/>
            <a:ext cx="123825" cy="307777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E3975A8A-E8C3-4068-B8F4-0C08EC804B48}"/>
              </a:ext>
            </a:extLst>
          </p:cNvPr>
          <p:cNvSpPr/>
          <p:nvPr/>
        </p:nvSpPr>
        <p:spPr>
          <a:xfrm>
            <a:off x="1944354" y="3176920"/>
            <a:ext cx="123825" cy="307777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B2B97524-C34C-4F9E-8652-E83EC9FC8C3B}"/>
              </a:ext>
            </a:extLst>
          </p:cNvPr>
          <p:cNvSpPr/>
          <p:nvPr/>
        </p:nvSpPr>
        <p:spPr>
          <a:xfrm>
            <a:off x="1914523" y="4231951"/>
            <a:ext cx="123825" cy="307777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FF9DB4-8CCC-4096-A310-C8390F3C6C31}"/>
              </a:ext>
            </a:extLst>
          </p:cNvPr>
          <p:cNvSpPr txBox="1"/>
          <p:nvPr/>
        </p:nvSpPr>
        <p:spPr>
          <a:xfrm>
            <a:off x="3700097" y="1709943"/>
            <a:ext cx="846707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นอก + ใน -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022C65-A030-4877-B15E-EBED61717E78}"/>
              </a:ext>
            </a:extLst>
          </p:cNvPr>
          <p:cNvSpPr txBox="1"/>
          <p:nvPr/>
        </p:nvSpPr>
        <p:spPr>
          <a:xfrm>
            <a:off x="3700096" y="2694372"/>
            <a:ext cx="846707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นอก - ใน +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67BBFA-CDA2-45AD-8EEB-E00724A51257}"/>
              </a:ext>
            </a:extLst>
          </p:cNvPr>
          <p:cNvSpPr txBox="1"/>
          <p:nvPr/>
        </p:nvSpPr>
        <p:spPr>
          <a:xfrm>
            <a:off x="3700095" y="3701871"/>
            <a:ext cx="846707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นอก + ใน -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503C4A-DC1E-4B61-8F50-17929ED7664A}"/>
              </a:ext>
            </a:extLst>
          </p:cNvPr>
          <p:cNvSpPr txBox="1"/>
          <p:nvPr/>
        </p:nvSpPr>
        <p:spPr>
          <a:xfrm>
            <a:off x="3697577" y="4555481"/>
            <a:ext cx="1140056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-70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mv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เท่าเดิม</a:t>
            </a:r>
          </a:p>
        </p:txBody>
      </p:sp>
    </p:spTree>
    <p:extLst>
      <p:ext uri="{BB962C8B-B14F-4D97-AF65-F5344CB8AC3E}">
        <p14:creationId xmlns:p14="http://schemas.microsoft.com/office/powerpoint/2010/main" val="524637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8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bg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หลักการทำงานของระบบประสาท </a:t>
            </a:r>
            <a:endParaRPr sz="2800" b="1" dirty="0">
              <a:solidFill>
                <a:schemeClr val="bg1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552" name="Google Shape;552;p18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0" i="0" u="none" strike="noStrike" kern="0" cap="none" spc="0" normalizeH="0" baseline="0" noProof="0">
                <a:ln>
                  <a:noFill/>
                </a:ln>
                <a:solidFill>
                  <a:srgbClr val="FFAD1D"/>
                </a:solidFill>
                <a:effectLst/>
                <a:uLnTx/>
                <a:uFillTx/>
                <a:latin typeface="Barlow Light"/>
                <a:sym typeface="Barlow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FFAD1D"/>
              </a:solidFill>
              <a:effectLst/>
              <a:uLnTx/>
              <a:uFillTx/>
              <a:latin typeface="Barlow Light"/>
              <a:sym typeface="Barlow Ligh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6B7043F-08FF-4221-B28C-9FA4237A1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6305" y="0"/>
            <a:ext cx="4401649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7EC16E-1F9E-43FC-B4F1-9D1ED748E1EA}"/>
              </a:ext>
            </a:extLst>
          </p:cNvPr>
          <p:cNvSpPr txBox="1"/>
          <p:nvPr/>
        </p:nvSpPr>
        <p:spPr>
          <a:xfrm>
            <a:off x="0" y="1743976"/>
            <a:ext cx="1417195" cy="3077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Resting State</a:t>
            </a:r>
            <a:endParaRPr lang="th-TH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ACCCBD-3A3B-481F-A989-E22D8E10E80C}"/>
              </a:ext>
            </a:extLst>
          </p:cNvPr>
          <p:cNvSpPr txBox="1"/>
          <p:nvPr/>
        </p:nvSpPr>
        <p:spPr>
          <a:xfrm>
            <a:off x="-7083" y="1394737"/>
            <a:ext cx="5854488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#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คำเตือน หากไม่เข้าใจหรืออ่านไม่ค่อยรู้เรื่องเท่าที่ควรเดี๋ยวครูจะสอนแบบละเอียดอีกครั้งในตอนเปิดเทอมค่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8AFD1D-C087-46FC-BB6E-9441ACDC5B15}"/>
              </a:ext>
            </a:extLst>
          </p:cNvPr>
          <p:cNvSpPr txBox="1"/>
          <p:nvPr/>
        </p:nvSpPr>
        <p:spPr>
          <a:xfrm>
            <a:off x="0" y="2093216"/>
            <a:ext cx="4742351" cy="28931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thaiDist"/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เซลล์ประสาท ก็เป็นเซลล์ชนิดหนึ่ง ซึ่งเซลล์ทุกชนิดจะต้องมี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 Plasma membrane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โดยปกติแล้ว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Na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จะอยู่ภายนอกเซลล์ และ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K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จะอยู่ภายในเซลล์  ครูจะเปรียบแท่งโปรตีนเหมือนประตูที่ควบคุมการเข้าออกของ</a:t>
            </a:r>
            <a:r>
              <a:rPr lang="th-TH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สาร</a:t>
            </a:r>
            <a:r>
              <a:rPr lang="th-TH" dirty="0">
                <a:solidFill>
                  <a:srgbClr val="FF0000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 (หวังเป็นอย่างยิ่งว่านักเรียนจะจำเรื่องการลำเลียงสารได้)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จากรูปนักเรียนจะเห็น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Na</a:t>
            </a:r>
            <a:r>
              <a:rPr lang="en-US" sz="2000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 channel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และ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K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 channel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ซึ่งปกติประตูนี้จะไม่เปิด แต่จะเปิดก็ต่อเมื่อถูกกระตุ้น ถ้า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Na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 channel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เปิด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Na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ก็จะทะลักเข้ามาในเซลล์ ถ้า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K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 channel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เปิด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K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ก็จะทะลักออกนอกเซลล์ ถ้าหากมีประตูแค่สองประตูนี้ ความต่างศักย์ก็จะไม่เกิดเพราะทั้ง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Na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th-TH" baseline="30000" dirty="0"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และ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K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ต่างก็มีประจุบวกเหมือนกัน แต่เซลล์ประสาทของเราจะต้องเกิดเป็นกระแสประสาท ซึ่งเกิดขึ้นได้ถ้าประจุภายในเซลล์และภายนอกเซลล์ต่างกัน ดังนั้นเซลล์ประสาทจึงมีกระบวนการที่ใช้พลังงานสูงมากเข้ามากระตุ้น เรียกว่า </a:t>
            </a:r>
            <a:r>
              <a:rPr lang="en-US" dirty="0" err="1">
                <a:latin typeface="Quark" panose="02000000000000000000" pitchFamily="50" charset="-34"/>
                <a:cs typeface="Quark" panose="02000000000000000000" pitchFamily="50" charset="-34"/>
              </a:rPr>
              <a:t>Na</a:t>
            </a:r>
            <a:r>
              <a:rPr lang="en-US" baseline="30000" dirty="0" err="1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 err="1">
                <a:latin typeface="Quark" panose="02000000000000000000" pitchFamily="50" charset="-34"/>
                <a:cs typeface="Quark" panose="02000000000000000000" pitchFamily="50" charset="-34"/>
              </a:rPr>
              <a:t>K</a:t>
            </a:r>
            <a:r>
              <a:rPr lang="en-US" baseline="30000" dirty="0" err="1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 err="1">
                <a:latin typeface="Quark" panose="02000000000000000000" pitchFamily="50" charset="-34"/>
                <a:cs typeface="Quark" panose="02000000000000000000" pitchFamily="50" charset="-34"/>
              </a:rPr>
              <a:t>pump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 ประตูนี้จะเปิดได้ก็ต่อเมื่อมี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ATP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 มากระตุ้น        เมื่อประตูนี้เปิดเซลล์จะพยายามดัน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3Na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th-TH" baseline="30000" dirty="0"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ออกแล้วก็พยายามดึง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2K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th-TH" baseline="30000" dirty="0"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เข้า อัตราแลกเปลี่ยนประจุไม่เท่ากัน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Na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ออก 3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K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เข้า 2 นั่นแสดงว่าด้านนอกมีการสะสม</a:t>
            </a:r>
            <a:r>
              <a:rPr lang="th-TH" b="1" dirty="0">
                <a:solidFill>
                  <a:srgbClr val="FF0000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ประจุบวกมากกว่า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ทำให้ด้านนอกเซลล์ประสาทมีสภาพขั้วเป็น +  </a:t>
            </a:r>
          </a:p>
        </p:txBody>
      </p:sp>
    </p:spTree>
    <p:extLst>
      <p:ext uri="{BB962C8B-B14F-4D97-AF65-F5344CB8AC3E}">
        <p14:creationId xmlns:p14="http://schemas.microsoft.com/office/powerpoint/2010/main" val="3301849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9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C843C-C651-44D4-81E5-BDF4D0C19328}"/>
              </a:ext>
            </a:extLst>
          </p:cNvPr>
          <p:cNvSpPr txBox="1"/>
          <p:nvPr/>
        </p:nvSpPr>
        <p:spPr>
          <a:xfrm>
            <a:off x="748146" y="228601"/>
            <a:ext cx="6822702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sz="2400" b="1" dirty="0">
                <a:latin typeface="Quark" panose="02000000000000000000" pitchFamily="50" charset="-34"/>
                <a:cs typeface="Quark" panose="02000000000000000000" pitchFamily="50" charset="-34"/>
              </a:rPr>
              <a:t>อธิบายเพิ่มเติมเผื่อนักเรียนสงสัย ถึงนักเรียนไม่สงสัยครูก็จะอธิบายค่ะ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2360E0-6B3B-4F20-9958-B6F4B2964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881" y="696136"/>
            <a:ext cx="4065338" cy="44473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1F74D0-A929-45DD-9547-3654D83D59B9}"/>
              </a:ext>
            </a:extLst>
          </p:cNvPr>
          <p:cNvSpPr txBox="1"/>
          <p:nvPr/>
        </p:nvSpPr>
        <p:spPr>
          <a:xfrm>
            <a:off x="748146" y="987137"/>
            <a:ext cx="3068469" cy="95410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th-TH" sz="2800" dirty="0">
                <a:latin typeface="Quark" panose="02000000000000000000" pitchFamily="50" charset="-34"/>
                <a:cs typeface="Quark" panose="02000000000000000000" pitchFamily="50" charset="-34"/>
              </a:rPr>
              <a:t>ทำไม </a:t>
            </a:r>
            <a:r>
              <a:rPr lang="en-US" sz="2800" dirty="0">
                <a:latin typeface="Quark" panose="02000000000000000000" pitchFamily="50" charset="-34"/>
                <a:cs typeface="Quark" panose="02000000000000000000" pitchFamily="50" charset="-34"/>
              </a:rPr>
              <a:t>Na+ </a:t>
            </a:r>
            <a:r>
              <a:rPr lang="th-TH" sz="2800" dirty="0">
                <a:latin typeface="Quark" panose="02000000000000000000" pitchFamily="50" charset="-34"/>
                <a:cs typeface="Quark" panose="02000000000000000000" pitchFamily="50" charset="-34"/>
              </a:rPr>
              <a:t>ออก  3 </a:t>
            </a:r>
          </a:p>
          <a:p>
            <a:pPr algn="ctr"/>
            <a:r>
              <a:rPr lang="th-TH" sz="2800" dirty="0">
                <a:latin typeface="Quark" panose="02000000000000000000" pitchFamily="50" charset="-34"/>
                <a:cs typeface="Quark" panose="02000000000000000000" pitchFamily="50" charset="-34"/>
              </a:rPr>
              <a:t>แล้ว </a:t>
            </a:r>
            <a:r>
              <a:rPr lang="en-US" sz="2800" dirty="0">
                <a:latin typeface="Quark" panose="02000000000000000000" pitchFamily="50" charset="-34"/>
                <a:cs typeface="Quark" panose="02000000000000000000" pitchFamily="50" charset="-34"/>
              </a:rPr>
              <a:t>K+ </a:t>
            </a:r>
            <a:r>
              <a:rPr lang="th-TH" sz="2800" dirty="0">
                <a:latin typeface="Quark" panose="02000000000000000000" pitchFamily="50" charset="-34"/>
                <a:cs typeface="Quark" panose="02000000000000000000" pitchFamily="50" charset="-34"/>
              </a:rPr>
              <a:t>เข้าแค่ 2 ???? 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9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0" i="0" u="none" strike="noStrike" kern="0" cap="none" spc="0" normalizeH="0" baseline="0" noProof="0">
                <a:ln>
                  <a:noFill/>
                </a:ln>
                <a:solidFill>
                  <a:srgbClr val="FFAD1D"/>
                </a:solidFill>
                <a:effectLst/>
                <a:uLnTx/>
                <a:uFillTx/>
                <a:latin typeface="Barlow Light"/>
                <a:sym typeface="Barlow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18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FFAD1D"/>
              </a:solidFill>
              <a:effectLst/>
              <a:uLnTx/>
              <a:uFillTx/>
              <a:latin typeface="Barlow Light"/>
              <a:sym typeface="Barlow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D0270F-30F7-4657-ADF7-9A719D236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163" y="1356119"/>
            <a:ext cx="3136133" cy="29022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14B68E-43EF-487A-B098-234445DE8E04}"/>
              </a:ext>
            </a:extLst>
          </p:cNvPr>
          <p:cNvSpPr txBox="1"/>
          <p:nvPr/>
        </p:nvSpPr>
        <p:spPr>
          <a:xfrm>
            <a:off x="2247560" y="673178"/>
            <a:ext cx="1502334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>
                <a:latin typeface="Quark" panose="02000000000000000000" pitchFamily="50" charset="-34"/>
                <a:cs typeface="Quark" panose="02000000000000000000" pitchFamily="50" charset="-34"/>
              </a:rPr>
              <a:t>1. Resting states</a:t>
            </a:r>
            <a:endParaRPr lang="th-TH" sz="1600" dirty="0"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14" name="Explosion: 8 Points 13">
            <a:extLst>
              <a:ext uri="{FF2B5EF4-FFF2-40B4-BE49-F238E27FC236}">
                <a16:creationId xmlns:a16="http://schemas.microsoft.com/office/drawing/2014/main" id="{5BADC0A4-8CE8-4CA7-BD8B-A8FE00164EFE}"/>
              </a:ext>
            </a:extLst>
          </p:cNvPr>
          <p:cNvSpPr/>
          <p:nvPr/>
        </p:nvSpPr>
        <p:spPr>
          <a:xfrm>
            <a:off x="3495195" y="-2146"/>
            <a:ext cx="985359" cy="599508"/>
          </a:xfrm>
          <a:prstGeom prst="irregularSeal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50" b="1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สารเคมี</a:t>
            </a:r>
          </a:p>
        </p:txBody>
      </p:sp>
      <p:sp>
        <p:nvSpPr>
          <p:cNvPr id="16" name="Explosion: 8 Points 15">
            <a:extLst>
              <a:ext uri="{FF2B5EF4-FFF2-40B4-BE49-F238E27FC236}">
                <a16:creationId xmlns:a16="http://schemas.microsoft.com/office/drawing/2014/main" id="{5BCCDB56-6A3A-41FC-8F70-F673E5668751}"/>
              </a:ext>
            </a:extLst>
          </p:cNvPr>
          <p:cNvSpPr/>
          <p:nvPr/>
        </p:nvSpPr>
        <p:spPr>
          <a:xfrm>
            <a:off x="1682620" y="107448"/>
            <a:ext cx="733967" cy="545069"/>
          </a:xfrm>
          <a:prstGeom prst="irregularSeal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00" b="1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แสง</a:t>
            </a:r>
          </a:p>
        </p:txBody>
      </p:sp>
      <p:sp>
        <p:nvSpPr>
          <p:cNvPr id="17" name="Explosion: 8 Points 16">
            <a:extLst>
              <a:ext uri="{FF2B5EF4-FFF2-40B4-BE49-F238E27FC236}">
                <a16:creationId xmlns:a16="http://schemas.microsoft.com/office/drawing/2014/main" id="{9DA09A09-4D1B-44E8-90BC-A84B847E5BD0}"/>
              </a:ext>
            </a:extLst>
          </p:cNvPr>
          <p:cNvSpPr/>
          <p:nvPr/>
        </p:nvSpPr>
        <p:spPr>
          <a:xfrm>
            <a:off x="2781831" y="-83866"/>
            <a:ext cx="985358" cy="753027"/>
          </a:xfrm>
          <a:prstGeom prst="irregularSeal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50" b="1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คลื่นกล</a:t>
            </a:r>
          </a:p>
        </p:txBody>
      </p:sp>
      <p:sp>
        <p:nvSpPr>
          <p:cNvPr id="18" name="Explosion: 8 Points 17">
            <a:extLst>
              <a:ext uri="{FF2B5EF4-FFF2-40B4-BE49-F238E27FC236}">
                <a16:creationId xmlns:a16="http://schemas.microsoft.com/office/drawing/2014/main" id="{83274662-7DF3-4489-AAEE-12A332746113}"/>
              </a:ext>
            </a:extLst>
          </p:cNvPr>
          <p:cNvSpPr/>
          <p:nvPr/>
        </p:nvSpPr>
        <p:spPr>
          <a:xfrm>
            <a:off x="2125922" y="-126424"/>
            <a:ext cx="1004029" cy="773738"/>
          </a:xfrm>
          <a:prstGeom prst="irregularSeal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00" b="1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อุณหภูมิ</a:t>
            </a:r>
          </a:p>
        </p:txBody>
      </p:sp>
      <p:sp>
        <p:nvSpPr>
          <p:cNvPr id="19" name="Explosion: 8 Points 18">
            <a:extLst>
              <a:ext uri="{FF2B5EF4-FFF2-40B4-BE49-F238E27FC236}">
                <a16:creationId xmlns:a16="http://schemas.microsoft.com/office/drawing/2014/main" id="{B7C51E2E-158E-402A-ADCB-8E3D16D908DD}"/>
              </a:ext>
            </a:extLst>
          </p:cNvPr>
          <p:cNvSpPr/>
          <p:nvPr/>
        </p:nvSpPr>
        <p:spPr>
          <a:xfrm>
            <a:off x="743177" y="13268"/>
            <a:ext cx="1200123" cy="662832"/>
          </a:xfrm>
          <a:prstGeom prst="irregularSeal1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b="1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ความกดดัน</a:t>
            </a: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95D20A86-AFF1-404D-8BDA-A91FC4AC36AA}"/>
              </a:ext>
            </a:extLst>
          </p:cNvPr>
          <p:cNvSpPr/>
          <p:nvPr/>
        </p:nvSpPr>
        <p:spPr>
          <a:xfrm rot="5400000" flipH="1">
            <a:off x="1880674" y="715993"/>
            <a:ext cx="114023" cy="323097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671E1CE8-A214-4BF0-B6FA-993638783C65}"/>
              </a:ext>
            </a:extLst>
          </p:cNvPr>
          <p:cNvSpPr/>
          <p:nvPr/>
        </p:nvSpPr>
        <p:spPr>
          <a:xfrm rot="19221877">
            <a:off x="3788794" y="1069942"/>
            <a:ext cx="74417" cy="309972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488C95-CDDC-4CB3-9314-E8684DCC4E72}"/>
              </a:ext>
            </a:extLst>
          </p:cNvPr>
          <p:cNvSpPr txBox="1"/>
          <p:nvPr/>
        </p:nvSpPr>
        <p:spPr>
          <a:xfrm>
            <a:off x="0" y="673893"/>
            <a:ext cx="1704313" cy="73866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กรณีที่ 1 กระตุ้นไม่ถึงระดับ</a:t>
            </a:r>
          </a:p>
          <a:p>
            <a:pPr algn="ctr"/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Threshold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ประตู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Na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 </a:t>
            </a:r>
            <a:endParaRPr lang="th-TH" baseline="30000" dirty="0">
              <a:latin typeface="Quark" panose="02000000000000000000" pitchFamily="50" charset="-34"/>
              <a:cs typeface="Quark" panose="02000000000000000000" pitchFamily="50" charset="-34"/>
            </a:endParaRPr>
          </a:p>
          <a:p>
            <a:pPr algn="ctr"/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เปิดแล้วปิดอย่างรวดเร็ว</a:t>
            </a:r>
            <a:endParaRPr lang="en-US" dirty="0"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023ABB-EBA8-434C-B8C4-C7CAD8EE4BDC}"/>
              </a:ext>
            </a:extLst>
          </p:cNvPr>
          <p:cNvSpPr txBox="1"/>
          <p:nvPr/>
        </p:nvSpPr>
        <p:spPr>
          <a:xfrm>
            <a:off x="2627936" y="1431875"/>
            <a:ext cx="3052746" cy="9848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กรณีที่ 2กระตุ้นถึงระดับ</a:t>
            </a:r>
            <a:r>
              <a:rPr lang="en-US" sz="1600" b="1" dirty="0">
                <a:latin typeface="Quark" panose="02000000000000000000" pitchFamily="50" charset="-34"/>
                <a:cs typeface="Quark" panose="02000000000000000000" pitchFamily="50" charset="-34"/>
              </a:rPr>
              <a:t>Threshold </a:t>
            </a:r>
            <a:r>
              <a:rPr lang="en-US" sz="1200" b="1" dirty="0">
                <a:latin typeface="Quark" panose="02000000000000000000" pitchFamily="50" charset="-34"/>
                <a:cs typeface="Quark" panose="02000000000000000000" pitchFamily="50" charset="-34"/>
              </a:rPr>
              <a:t>(-50 mv) </a:t>
            </a:r>
            <a:endParaRPr lang="th-TH" sz="1200" b="1" dirty="0">
              <a:latin typeface="Quark" panose="02000000000000000000" pitchFamily="50" charset="-34"/>
              <a:cs typeface="Quark" panose="02000000000000000000" pitchFamily="50" charset="-34"/>
            </a:endParaRPr>
          </a:p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ประตู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Na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เปิดมากขึ้นและนานขึ้นส่งผลให้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Na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ไหลเข้าเซลล์ได้มากขึ้นและนานขึ้น ประจุบวกเพิ่มมากขึ้น ประจุลบลดลง</a:t>
            </a:r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D7E28495-D143-40F1-903E-52018A96079E}"/>
              </a:ext>
            </a:extLst>
          </p:cNvPr>
          <p:cNvSpPr/>
          <p:nvPr/>
        </p:nvSpPr>
        <p:spPr>
          <a:xfrm>
            <a:off x="4165379" y="2450066"/>
            <a:ext cx="73140" cy="309972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94FBFD-CCF4-4DDB-A4CB-ECCA3C3464DB}"/>
              </a:ext>
            </a:extLst>
          </p:cNvPr>
          <p:cNvSpPr txBox="1"/>
          <p:nvPr/>
        </p:nvSpPr>
        <p:spPr>
          <a:xfrm>
            <a:off x="2772332" y="3180474"/>
            <a:ext cx="2932373" cy="116955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กระบวนการในกรณีที่ 2 เกิดขึ้นอย่างต่อเนื่อง</a:t>
            </a:r>
          </a:p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ประจุบวกไหลเข้าเซลล์จนทำให้ประจุภายในเซลล์</a:t>
            </a:r>
          </a:p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เป็นบวกมากขึ้น </a:t>
            </a:r>
            <a:r>
              <a:rPr lang="th-TH" dirty="0">
                <a:solidFill>
                  <a:srgbClr val="FF0000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(เป็นลบน้อยลงจนภายในเซลล์กลายเป็นประจุบวก) </a:t>
            </a:r>
            <a:r>
              <a:rPr lang="th-TH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เมื่อเกิดการไหลของประจุจะทำให้เกิด </a:t>
            </a:r>
            <a:r>
              <a:rPr lang="en-US" u="sng" dirty="0">
                <a:solidFill>
                  <a:schemeClr val="accent4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action potential</a:t>
            </a:r>
            <a:endParaRPr lang="th-TH" u="sng" dirty="0">
              <a:solidFill>
                <a:schemeClr val="accent4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A4857A2-B287-43E6-A65E-CC7A0E9635BC}"/>
              </a:ext>
            </a:extLst>
          </p:cNvPr>
          <p:cNvSpPr txBox="1"/>
          <p:nvPr/>
        </p:nvSpPr>
        <p:spPr>
          <a:xfrm>
            <a:off x="3368040" y="2807245"/>
            <a:ext cx="1721946" cy="33855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dirty="0"/>
              <a:t>2. Depolarization</a:t>
            </a:r>
            <a:endParaRPr lang="th-TH" sz="16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1915D5B-6E14-45C7-BE12-9DFB813619B6}"/>
              </a:ext>
            </a:extLst>
          </p:cNvPr>
          <p:cNvSpPr txBox="1"/>
          <p:nvPr/>
        </p:nvSpPr>
        <p:spPr>
          <a:xfrm>
            <a:off x="3903235" y="666642"/>
            <a:ext cx="1398140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นอก+ ใน– (-70 </a:t>
            </a:r>
            <a:r>
              <a:rPr lang="en-US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mv</a:t>
            </a:r>
            <a:r>
              <a:rPr lang="th-TH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3E153C-0CC8-4A2D-B929-65F1FC3E85B2}"/>
              </a:ext>
            </a:extLst>
          </p:cNvPr>
          <p:cNvSpPr txBox="1"/>
          <p:nvPr/>
        </p:nvSpPr>
        <p:spPr>
          <a:xfrm>
            <a:off x="5123511" y="2809508"/>
            <a:ext cx="843127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นอก- ใน +</a:t>
            </a: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5A1A0990-E6AE-4FF8-84FB-3B38D113D5F0}"/>
              </a:ext>
            </a:extLst>
          </p:cNvPr>
          <p:cNvSpPr/>
          <p:nvPr/>
        </p:nvSpPr>
        <p:spPr>
          <a:xfrm flipH="1">
            <a:off x="4110191" y="4384700"/>
            <a:ext cx="114531" cy="328681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A3AA104-C9AD-47A4-8ECC-661F242B5499}"/>
              </a:ext>
            </a:extLst>
          </p:cNvPr>
          <p:cNvSpPr txBox="1"/>
          <p:nvPr/>
        </p:nvSpPr>
        <p:spPr>
          <a:xfrm>
            <a:off x="451100" y="3526490"/>
            <a:ext cx="1704313" cy="160043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เมื่อต้องการกลับเข้าสู่ระยะพัก คือ (ใน+นอก-) จะต้องปิดประตู </a:t>
            </a:r>
            <a:r>
              <a:rPr lang="en-US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Na</a:t>
            </a:r>
            <a:r>
              <a:rPr lang="en-US" baseline="300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th-TH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และเปิดประตู </a:t>
            </a:r>
            <a:r>
              <a:rPr lang="en-US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K</a:t>
            </a:r>
            <a:r>
              <a:rPr lang="en-US" baseline="300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th-TH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ทำให้ </a:t>
            </a:r>
            <a:r>
              <a:rPr lang="en-US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K</a:t>
            </a:r>
            <a:r>
              <a:rPr lang="en-US" baseline="30000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th-TH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ไหลออกนอกเซลล์มากขึ้น ด้านในเซลล์สูญเสียประจุบวกมากขึ้น ทำให้กลายเป็นประจุลบ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7D1E493-F6AE-443D-9696-8C0A269335D5}"/>
              </a:ext>
            </a:extLst>
          </p:cNvPr>
          <p:cNvSpPr txBox="1"/>
          <p:nvPr/>
        </p:nvSpPr>
        <p:spPr>
          <a:xfrm>
            <a:off x="2181289" y="4792872"/>
            <a:ext cx="1721946" cy="33855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dirty="0"/>
              <a:t>3. Repolarization</a:t>
            </a:r>
            <a:endParaRPr lang="th-TH" sz="16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DC51CC3-8678-4A38-AA82-830BD185A633}"/>
              </a:ext>
            </a:extLst>
          </p:cNvPr>
          <p:cNvSpPr txBox="1"/>
          <p:nvPr/>
        </p:nvSpPr>
        <p:spPr>
          <a:xfrm>
            <a:off x="3941979" y="4780645"/>
            <a:ext cx="843127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dirty="0">
                <a:solidFill>
                  <a:schemeClr val="tx1"/>
                </a:solidFill>
                <a:latin typeface="Quark" panose="02000000000000000000" pitchFamily="50" charset="-34"/>
                <a:cs typeface="Quark" panose="02000000000000000000" pitchFamily="50" charset="-34"/>
              </a:rPr>
              <a:t>นอก+ ใน -</a:t>
            </a:r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id="{674D2AB7-31CE-47F4-B2CD-101D9236C5C8}"/>
              </a:ext>
            </a:extLst>
          </p:cNvPr>
          <p:cNvSpPr/>
          <p:nvPr/>
        </p:nvSpPr>
        <p:spPr>
          <a:xfrm rot="10800000" flipH="1">
            <a:off x="924161" y="3167609"/>
            <a:ext cx="86778" cy="328681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FC3D6C-5C3E-4765-9695-C7876FEE5923}"/>
              </a:ext>
            </a:extLst>
          </p:cNvPr>
          <p:cNvSpPr txBox="1"/>
          <p:nvPr/>
        </p:nvSpPr>
        <p:spPr>
          <a:xfrm>
            <a:off x="0" y="1966656"/>
            <a:ext cx="2491388" cy="11695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K+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ไหลออกจากเซลล์มากเกินไป</a:t>
            </a:r>
          </a:p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ทำให้ด้านในเซลล์เป็นลบมากกว่าปกติ</a:t>
            </a:r>
          </a:p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เกินระยะพัก แต่ถ้าต้องการให้เข้าสู่ระยะพัก</a:t>
            </a:r>
          </a:p>
          <a:p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ที่เป็นปกติ คือ จะต้องปิดประตู 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K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 </a:t>
            </a:r>
            <a:r>
              <a:rPr lang="th-TH" dirty="0">
                <a:latin typeface="Quark" panose="02000000000000000000" pitchFamily="50" charset="-34"/>
                <a:cs typeface="Quark" panose="02000000000000000000" pitchFamily="50" charset="-34"/>
              </a:rPr>
              <a:t>และเปิด</a:t>
            </a:r>
          </a:p>
          <a:p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Na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 K</a:t>
            </a:r>
            <a:r>
              <a:rPr lang="en-US" baseline="30000" dirty="0">
                <a:latin typeface="Quark" panose="02000000000000000000" pitchFamily="50" charset="-34"/>
                <a:cs typeface="Quark" panose="02000000000000000000" pitchFamily="50" charset="-34"/>
              </a:rPr>
              <a:t>+</a:t>
            </a:r>
            <a:r>
              <a:rPr lang="en-US" dirty="0">
                <a:latin typeface="Quark" panose="02000000000000000000" pitchFamily="50" charset="-34"/>
                <a:cs typeface="Quark" panose="02000000000000000000" pitchFamily="50" charset="-34"/>
              </a:rPr>
              <a:t> pump</a:t>
            </a:r>
            <a:endParaRPr lang="th-TH" dirty="0"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B0137A6-B441-4006-AC78-C2056D8F1907}"/>
              </a:ext>
            </a:extLst>
          </p:cNvPr>
          <p:cNvSpPr txBox="1"/>
          <p:nvPr/>
        </p:nvSpPr>
        <p:spPr>
          <a:xfrm>
            <a:off x="7299" y="1633563"/>
            <a:ext cx="2007281" cy="33855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dirty="0"/>
              <a:t>4. Hyperpolarization</a:t>
            </a:r>
            <a:endParaRPr lang="th-TH" sz="1600" dirty="0"/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5EF0002D-6B9A-4C72-9B5A-3A4EECD8A51F}"/>
              </a:ext>
            </a:extLst>
          </p:cNvPr>
          <p:cNvSpPr/>
          <p:nvPr/>
        </p:nvSpPr>
        <p:spPr>
          <a:xfrm rot="12945173">
            <a:off x="2202133" y="1070882"/>
            <a:ext cx="77205" cy="480233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5289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0"/>
          <p:cNvSpPr txBox="1">
            <a:spLocks noGrp="1"/>
          </p:cNvSpPr>
          <p:nvPr>
            <p:ph type="title"/>
          </p:nvPr>
        </p:nvSpPr>
        <p:spPr>
          <a:xfrm>
            <a:off x="421876" y="664300"/>
            <a:ext cx="8082378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b="1" dirty="0">
                <a:latin typeface="Quark" panose="02000000000000000000" pitchFamily="50" charset="-34"/>
                <a:cs typeface="Quark" panose="02000000000000000000" pitchFamily="50" charset="-34"/>
              </a:rPr>
              <a:t>มาลองไล่กราฟ </a:t>
            </a:r>
            <a:r>
              <a:rPr lang="en-US" b="1" dirty="0">
                <a:latin typeface="Quark" panose="02000000000000000000" pitchFamily="50" charset="-34"/>
                <a:cs typeface="Quark" panose="02000000000000000000" pitchFamily="50" charset="-34"/>
              </a:rPr>
              <a:t>Action Potential </a:t>
            </a:r>
            <a:r>
              <a:rPr lang="th-TH" b="1" dirty="0">
                <a:latin typeface="Quark" panose="02000000000000000000" pitchFamily="50" charset="-34"/>
                <a:cs typeface="Quark" panose="02000000000000000000" pitchFamily="50" charset="-34"/>
              </a:rPr>
              <a:t>แค่กราฟเดียวข้อสอบออกได้เยอะมากจ้า</a:t>
            </a:r>
            <a:endParaRPr b="1" dirty="0"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580" name="Google Shape;580;p20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3B9C50-7FC8-4869-81DE-FC2A132AD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7269" y="1318000"/>
            <a:ext cx="5743351" cy="3825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1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b="1" dirty="0">
                <a:latin typeface="Quark" panose="02000000000000000000" pitchFamily="50" charset="-34"/>
                <a:cs typeface="Quark" panose="02000000000000000000" pitchFamily="50" charset="-34"/>
              </a:rPr>
              <a:t>กระแสประสาทเกิดขึ้นที่ไหน ?</a:t>
            </a:r>
            <a:endParaRPr sz="3200" b="1" dirty="0"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  <p:sp>
        <p:nvSpPr>
          <p:cNvPr id="589" name="Google Shape;589;p21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D3DD19-064C-42B4-8B83-B7001AAF68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574" b="15085"/>
          <a:stretch/>
        </p:blipFill>
        <p:spPr>
          <a:xfrm>
            <a:off x="1182117" y="1318000"/>
            <a:ext cx="3298032" cy="3825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D13B8F-0C61-46D4-A148-7EAC66A2C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5105" y="204396"/>
            <a:ext cx="3606969" cy="493719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6" name="Google Shape;596;p22"/>
          <p:cNvPicPr preferRelativeResize="0"/>
          <p:nvPr/>
        </p:nvPicPr>
        <p:blipFill rotWithShape="1">
          <a:blip r:embed="rId3">
            <a:alphaModFix/>
          </a:blip>
          <a:srcRect t="2847" b="2857"/>
          <a:stretch/>
        </p:blipFill>
        <p:spPr>
          <a:xfrm>
            <a:off x="5434753" y="638300"/>
            <a:ext cx="3063302" cy="3851501"/>
          </a:xfrm>
          <a:prstGeom prst="rect">
            <a:avLst/>
          </a:prstGeom>
          <a:noFill/>
          <a:ln>
            <a:noFill/>
          </a:ln>
          <a:effectLst>
            <a:outerShdw blurRad="385763" dist="9525" dir="5400000" algn="bl" rotWithShape="0">
              <a:schemeClr val="dk1">
                <a:alpha val="50000"/>
              </a:schemeClr>
            </a:outerShdw>
          </a:effectLst>
        </p:spPr>
      </p:pic>
      <p:sp>
        <p:nvSpPr>
          <p:cNvPr id="597" name="Google Shape;597;p22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21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D89CC0-DF3A-45FC-BC96-D5090917B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15000"/>
              </a:lnSpc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Quark" panose="02000000000000000000" pitchFamily="50" charset="-34"/>
                <a:cs typeface="Quark" panose="02000000000000000000" pitchFamily="50" charset="-34"/>
                <a:sym typeface="Barlow Light"/>
              </a:rPr>
              <a:t>Thank </a:t>
            </a:r>
            <a:r>
              <a:rPr lang="en-US" sz="3200" b="1">
                <a:solidFill>
                  <a:schemeClr val="bg1"/>
                </a:solidFill>
                <a:latin typeface="Quark" panose="02000000000000000000" pitchFamily="50" charset="-34"/>
                <a:cs typeface="Quark" panose="02000000000000000000" pitchFamily="50" charset="-34"/>
                <a:sym typeface="Barlow Light"/>
              </a:rPr>
              <a:t>you students </a:t>
            </a:r>
            <a:endParaRPr lang="th-TH" sz="3200" b="1" dirty="0">
              <a:solidFill>
                <a:schemeClr val="bg1"/>
              </a:solidFill>
              <a:latin typeface="Quark" panose="02000000000000000000" pitchFamily="50" charset="-34"/>
              <a:cs typeface="Quark" panose="02000000000000000000" pitchFamily="50" charset="-3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odovico template">
  <a:themeElements>
    <a:clrScheme name="Custom 347">
      <a:dk1>
        <a:srgbClr val="272A36"/>
      </a:dk1>
      <a:lt1>
        <a:srgbClr val="FFFFFF"/>
      </a:lt1>
      <a:dk2>
        <a:srgbClr val="808392"/>
      </a:dk2>
      <a:lt2>
        <a:srgbClr val="E0E0E7"/>
      </a:lt2>
      <a:accent1>
        <a:srgbClr val="FFAD1D"/>
      </a:accent1>
      <a:accent2>
        <a:srgbClr val="EB7700"/>
      </a:accent2>
      <a:accent3>
        <a:srgbClr val="FD7E6B"/>
      </a:accent3>
      <a:accent4>
        <a:srgbClr val="F03131"/>
      </a:accent4>
      <a:accent5>
        <a:srgbClr val="41B5FF"/>
      </a:accent5>
      <a:accent6>
        <a:srgbClr val="1E87CA"/>
      </a:accent6>
      <a:hlink>
        <a:srgbClr val="272A36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1891</TotalTime>
  <Words>2035</Words>
  <Application>Microsoft Office PowerPoint</Application>
  <PresentationFormat>On-screen Show (16:9)</PresentationFormat>
  <Paragraphs>189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Wingdings</vt:lpstr>
      <vt:lpstr>Barlow SemiBold</vt:lpstr>
      <vt:lpstr>Barlow Light</vt:lpstr>
      <vt:lpstr>Quark</vt:lpstr>
      <vt:lpstr>Lodovico template</vt:lpstr>
      <vt:lpstr>ระบบประสาท</vt:lpstr>
      <vt:lpstr>การรับรู้และการตอบสนอง</vt:lpstr>
      <vt:lpstr>1. การตอบสนองของสิ่งมีชีวิตเซลล์เดียวและสัตว์ไม่มีกระดูกสันหลัง</vt:lpstr>
      <vt:lpstr>สิ่งมีชีวิตเซลล์เดียว</vt:lpstr>
      <vt:lpstr>สัตว์ไม่มีกระดูกสันหลัง</vt:lpstr>
      <vt:lpstr>สัตว์ไม่มีกระดูกสันหลัง</vt:lpstr>
      <vt:lpstr>สัตว์ไม่มีกระดูกสันหลัง</vt:lpstr>
      <vt:lpstr>สัตว์มีกระดูกสันหลังรวมถึงมนุษย์</vt:lpstr>
      <vt:lpstr>PowerPoint Presentation</vt:lpstr>
      <vt:lpstr>PowerPoint Presentation</vt:lpstr>
      <vt:lpstr>PowerPoint Presentation</vt:lpstr>
      <vt:lpstr>PowerPoint Presentation</vt:lpstr>
      <vt:lpstr>การทำงานของระบบประสาท </vt:lpstr>
      <vt:lpstr>หลักการทำงานของระบบประสาท </vt:lpstr>
      <vt:lpstr>หลักการทำงานของระบบประสาท </vt:lpstr>
      <vt:lpstr>หลักการทำงานของระบบประสาท </vt:lpstr>
      <vt:lpstr>PowerPoint Presentation</vt:lpstr>
      <vt:lpstr>PowerPoint Presentation</vt:lpstr>
      <vt:lpstr>มาลองไล่กราฟ Action Potential แค่กราฟเดียวข้อสอบออกได้เยอะมากจ้า</vt:lpstr>
      <vt:lpstr>กระแสประสาทเกิดขึ้นที่ไหน ?</vt:lpstr>
      <vt:lpstr>Thank you students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การรับรู้และการตอบสนอง</dc:title>
  <cp:lastModifiedBy>HP</cp:lastModifiedBy>
  <cp:revision>97</cp:revision>
  <dcterms:modified xsi:type="dcterms:W3CDTF">2020-05-19T09:01:53Z</dcterms:modified>
</cp:coreProperties>
</file>