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929"/>
    <a:srgbClr val="0000CC"/>
    <a:srgbClr val="0000FF"/>
    <a:srgbClr val="FF9999"/>
    <a:srgbClr val="FF4747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1.wmf"/><Relationship Id="rId7" Type="http://schemas.openxmlformats.org/officeDocument/2006/relationships/image" Target="../media/image24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3.wmf"/><Relationship Id="rId11" Type="http://schemas.openxmlformats.org/officeDocument/2006/relationships/image" Target="../media/image28.wmf"/><Relationship Id="rId5" Type="http://schemas.openxmlformats.org/officeDocument/2006/relationships/image" Target="../media/image22.wmf"/><Relationship Id="rId10" Type="http://schemas.openxmlformats.org/officeDocument/2006/relationships/image" Target="../media/image27.wmf"/><Relationship Id="rId4" Type="http://schemas.openxmlformats.org/officeDocument/2006/relationships/image" Target="../media/image16.wmf"/><Relationship Id="rId9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Relationship Id="rId9" Type="http://schemas.openxmlformats.org/officeDocument/2006/relationships/image" Target="../media/image3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0664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67685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203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94436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524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3954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0184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6615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842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0792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3097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7D2E7-2F6C-4E73-B94C-572254D41515}" type="datetimeFigureOut">
              <a:rPr lang="th-TH" smtClean="0"/>
              <a:t>16/04/63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E7D82-8148-42CE-8D6F-3F16AADBD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75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12" Type="http://schemas.microsoft.com/office/2007/relationships/hdphoto" Target="../media/hdphoto5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11" Type="http://schemas.openxmlformats.org/officeDocument/2006/relationships/image" Target="../media/image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6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11.bin"/><Relationship Id="rId18" Type="http://schemas.openxmlformats.org/officeDocument/2006/relationships/oleObject" Target="../embeddings/oleObject14.bin"/><Relationship Id="rId26" Type="http://schemas.openxmlformats.org/officeDocument/2006/relationships/oleObject" Target="../embeddings/oleObject18.bin"/><Relationship Id="rId3" Type="http://schemas.openxmlformats.org/officeDocument/2006/relationships/oleObject" Target="../embeddings/oleObject6.bin"/><Relationship Id="rId21" Type="http://schemas.openxmlformats.org/officeDocument/2006/relationships/image" Target="../media/image26.wmf"/><Relationship Id="rId7" Type="http://schemas.openxmlformats.org/officeDocument/2006/relationships/oleObject" Target="../embeddings/oleObject8.bin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13.bin"/><Relationship Id="rId25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wmf"/><Relationship Id="rId20" Type="http://schemas.openxmlformats.org/officeDocument/2006/relationships/oleObject" Target="../embeddings/oleObject15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0.bin"/><Relationship Id="rId24" Type="http://schemas.openxmlformats.org/officeDocument/2006/relationships/oleObject" Target="../embeddings/oleObject17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23" Type="http://schemas.openxmlformats.org/officeDocument/2006/relationships/image" Target="../media/image27.wmf"/><Relationship Id="rId10" Type="http://schemas.openxmlformats.org/officeDocument/2006/relationships/image" Target="../media/image16.wmf"/><Relationship Id="rId19" Type="http://schemas.openxmlformats.org/officeDocument/2006/relationships/image" Target="../media/image25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23.wmf"/><Relationship Id="rId22" Type="http://schemas.openxmlformats.org/officeDocument/2006/relationships/oleObject" Target="../embeddings/oleObject16.bin"/><Relationship Id="rId27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oleObject" Target="../embeddings/oleObject25.bin"/><Relationship Id="rId18" Type="http://schemas.openxmlformats.org/officeDocument/2006/relationships/image" Target="../media/image36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33.wmf"/><Relationship Id="rId17" Type="http://schemas.openxmlformats.org/officeDocument/2006/relationships/oleObject" Target="../embeddings/oleObject27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5.wmf"/><Relationship Id="rId20" Type="http://schemas.openxmlformats.org/officeDocument/2006/relationships/image" Target="../media/image37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5" Type="http://schemas.openxmlformats.org/officeDocument/2006/relationships/oleObject" Target="../embeddings/oleObject26.bin"/><Relationship Id="rId10" Type="http://schemas.openxmlformats.org/officeDocument/2006/relationships/image" Target="../media/image32.wmf"/><Relationship Id="rId19" Type="http://schemas.openxmlformats.org/officeDocument/2006/relationships/oleObject" Target="../embeddings/oleObject28.bin"/><Relationship Id="rId4" Type="http://schemas.openxmlformats.org/officeDocument/2006/relationships/image" Target="../media/image29.wmf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3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3999" cy="2462085"/>
          </a:xfrm>
          <a:prstGeom prst="rect">
            <a:avLst/>
          </a:prstGeom>
          <a:solidFill>
            <a:srgbClr val="FF9999"/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โรงเรียนนวมินทราชินูทิศ สตรีวิทยา พุทธมณฑล</a:t>
            </a:r>
            <a:endParaRPr lang="th-TH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8" name="Picture 2" descr="C:\Users\user\Desktop\ฝึกสอนสาธิต มศว ปทุมวัน\ม.5 ฟิสิกส์\คลื่น (WAVE)\splashwaterwaves4554kb0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2564904"/>
            <a:ext cx="9144000" cy="432048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11741" y="5323375"/>
            <a:ext cx="8307082" cy="92333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rtlCol="0">
            <a:spAutoFit/>
          </a:bodyPr>
          <a:lstStyle/>
          <a:p>
            <a:endParaRPr lang="th-TH" sz="1400" dirty="0" smtClean="0"/>
          </a:p>
          <a:p>
            <a:r>
              <a:rPr lang="th-TH" dirty="0" smtClean="0"/>
              <a:t>ตัวชี้วัดที่ </a:t>
            </a:r>
            <a:r>
              <a:rPr lang="en-US" dirty="0" smtClean="0"/>
              <a:t>9 </a:t>
            </a:r>
            <a:r>
              <a:rPr lang="th-TH" dirty="0" smtClean="0"/>
              <a:t>สร้าง</a:t>
            </a:r>
            <a:r>
              <a:rPr lang="th-TH" dirty="0"/>
              <a:t>แบบจำลองที่อธิบายการเกิดคลื่นและบรรยายส่วนประกอบของ</a:t>
            </a:r>
            <a:r>
              <a:rPr lang="th-TH" dirty="0" smtClean="0"/>
              <a:t>คลื่น</a:t>
            </a:r>
          </a:p>
          <a:p>
            <a:endParaRPr lang="th-TH" sz="11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90160" y="2924944"/>
            <a:ext cx="7563679" cy="1460758"/>
          </a:xfrm>
          <a:prstGeom prst="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วิทยาศาสตร์ ชั้น ม. </a:t>
            </a:r>
            <a:r>
              <a:rPr lang="en-US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th-TH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th-TH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th-TH" sz="6600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เรื่อง คลื่นกล</a:t>
            </a:r>
            <a:endParaRPr lang="th-TH" sz="6600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2" name="Picture 1" descr="Untitled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52" y="439014"/>
            <a:ext cx="784796" cy="17006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6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580" y="980728"/>
            <a:ext cx="7680852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3852809" y="351134"/>
            <a:ext cx="153439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b="1" dirty="0" smtClean="0"/>
              <a:t>คลื่นคือ   ?  </a:t>
            </a: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316719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79512" y="1772816"/>
            <a:ext cx="8784976" cy="172819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th-TH" sz="3200" b="1" dirty="0" smtClean="0"/>
              <a:t>คลื่น </a:t>
            </a:r>
            <a:r>
              <a:rPr lang="th-TH" sz="3200" dirty="0" smtClean="0"/>
              <a:t>คือ พลังงานรูปแบบหนึ่ง </a:t>
            </a:r>
            <a:r>
              <a:rPr lang="th-TH" sz="3200" dirty="0"/>
              <a:t>เป็น</a:t>
            </a:r>
            <a:r>
              <a:rPr lang="th-TH" sz="3200" dirty="0" smtClean="0"/>
              <a:t>ปรากฏการณ์</a:t>
            </a:r>
            <a:r>
              <a:rPr lang="th-TH" sz="3200" dirty="0"/>
              <a:t>ที่เกิดจากการรบกวนแหล่งกำเนิดหรือตัวกลางเกิดการสั่นสะเทือนทำให้มีการถ่ายทอดพลังงานจากการสั่นไปยังจุด</a:t>
            </a:r>
            <a:r>
              <a:rPr lang="th-TH" sz="3200" dirty="0" smtClean="0"/>
              <a:t>อื่นๆ เช่น</a:t>
            </a:r>
            <a:endParaRPr lang="th-TH" sz="3200" dirty="0"/>
          </a:p>
        </p:txBody>
      </p:sp>
      <p:sp>
        <p:nvSpPr>
          <p:cNvPr id="6" name="Rectangle 5"/>
          <p:cNvSpPr/>
          <p:nvPr/>
        </p:nvSpPr>
        <p:spPr>
          <a:xfrm>
            <a:off x="358908" y="440935"/>
            <a:ext cx="579726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th-TH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คลื่น(</a:t>
            </a:r>
            <a:r>
              <a:rPr lang="en-US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wave</a:t>
            </a:r>
            <a:r>
              <a:rPr lang="th-TH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)</a:t>
            </a:r>
            <a:endParaRPr lang="en-US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" name="Picture 1" descr="C:\Users\user\Desktop\ฝึกสอนสาธิต มศว ปทุมวัน\ม.5 ฟิสิกส์\คลื่น (WAVE)\sky-ri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11" b="96386" l="0" r="99365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24127" y="203265"/>
            <a:ext cx="3563889" cy="1306335"/>
          </a:xfrm>
          <a:prstGeom prst="rect">
            <a:avLst/>
          </a:prstGeom>
          <a:noFill/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179512" y="3635360"/>
            <a:ext cx="8784976" cy="28899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3200" dirty="0" smtClean="0"/>
              <a:t>คลื่นผิวน้ำ					คลื่น</a:t>
            </a:r>
            <a:r>
              <a:rPr lang="th-TH" sz="3200" dirty="0"/>
              <a:t>เสียง </a:t>
            </a:r>
          </a:p>
          <a:p>
            <a:pPr algn="l"/>
            <a:r>
              <a:rPr lang="th-TH" sz="3200" dirty="0" smtClean="0"/>
              <a:t>	 </a:t>
            </a:r>
          </a:p>
          <a:p>
            <a:pPr algn="l"/>
            <a:endParaRPr lang="th-TH" sz="3200" dirty="0" smtClean="0"/>
          </a:p>
          <a:p>
            <a:pPr algn="l"/>
            <a:endParaRPr lang="th-TH" sz="3200" dirty="0" smtClean="0"/>
          </a:p>
          <a:p>
            <a:pPr algn="l"/>
            <a:r>
              <a:rPr lang="th-TH" sz="3200" dirty="0" smtClean="0"/>
              <a:t>คลื่นเส้นเชือก 				</a:t>
            </a:r>
            <a:r>
              <a:rPr lang="th-TH" sz="3200" dirty="0"/>
              <a:t>คลื่นสปริง </a:t>
            </a:r>
          </a:p>
          <a:p>
            <a:pPr algn="l"/>
            <a:endParaRPr lang="th-TH" sz="3200" dirty="0" smtClean="0"/>
          </a:p>
          <a:p>
            <a:pPr algn="l"/>
            <a:endParaRPr lang="th-TH" sz="3200" dirty="0" smtClean="0"/>
          </a:p>
          <a:p>
            <a:pPr algn="l"/>
            <a:endParaRPr lang="th-TH" sz="3200" dirty="0" smtClean="0"/>
          </a:p>
          <a:p>
            <a:pPr algn="l"/>
            <a:r>
              <a:rPr lang="th-TH" sz="3200" dirty="0" smtClean="0"/>
              <a:t>คลื่นแม่เหล็กไฟฟ้า				คลื่นแสง</a:t>
            </a:r>
            <a:endParaRPr lang="th-TH" sz="3200" dirty="0"/>
          </a:p>
        </p:txBody>
      </p:sp>
      <p:pic>
        <p:nvPicPr>
          <p:cNvPr id="12" name="Picture 57" descr="krunpeutnum1_clip_image0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348" b="85870" l="4735" r="48485"/>
                    </a14:imgEffect>
                  </a14:imgLayer>
                </a14:imgProps>
              </a:ext>
            </a:extLst>
          </a:blip>
          <a:srcRect t="10922" r="49627" b="8980"/>
          <a:stretch>
            <a:fillRect/>
          </a:stretch>
        </p:blipFill>
        <p:spPr bwMode="auto">
          <a:xfrm>
            <a:off x="1187624" y="3501008"/>
            <a:ext cx="2408598" cy="9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wavbeh1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56025" y="4708513"/>
            <a:ext cx="2699951" cy="664704"/>
          </a:xfrm>
          <a:prstGeom prst="rect">
            <a:avLst/>
          </a:prstGeom>
          <a:noFill/>
        </p:spPr>
      </p:pic>
      <p:pic>
        <p:nvPicPr>
          <p:cNvPr id="16" name="Picture 5" descr="e_m_wav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260" b="83336" l="10000" r="90000"/>
                    </a14:imgEffect>
                  </a14:imgLayer>
                </a14:imgProps>
              </a:ext>
            </a:extLst>
          </a:blip>
          <a:srcRect b="7404"/>
          <a:stretch>
            <a:fillRect/>
          </a:stretch>
        </p:blipFill>
        <p:spPr bwMode="auto">
          <a:xfrm>
            <a:off x="1408027" y="5661248"/>
            <a:ext cx="2983553" cy="1052736"/>
          </a:xfrm>
          <a:prstGeom prst="rect">
            <a:avLst/>
          </a:prstGeom>
          <a:noFill/>
        </p:spPr>
      </p:pic>
      <p:pic>
        <p:nvPicPr>
          <p:cNvPr id="17" name="Picture 3" descr="3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8302" b="89623" l="10000" r="980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938" y="4592455"/>
            <a:ext cx="3245710" cy="57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intro_newton_prism_hi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915" b="44239" l="9438" r="84944"/>
                    </a14:imgEffect>
                  </a14:imgLayer>
                </a14:imgProps>
              </a:ext>
            </a:extLst>
          </a:blip>
          <a:srcRect r="5618" b="50846"/>
          <a:stretch>
            <a:fillRect/>
          </a:stretch>
        </p:blipFill>
        <p:spPr bwMode="auto">
          <a:xfrm>
            <a:off x="5940152" y="5459731"/>
            <a:ext cx="2284306" cy="951794"/>
          </a:xfrm>
          <a:prstGeom prst="rect">
            <a:avLst/>
          </a:prstGeom>
          <a:noFill/>
        </p:spPr>
      </p:pic>
      <p:pic>
        <p:nvPicPr>
          <p:cNvPr id="21506" name="Picture 2" descr="https://www.thailanguagehut.com/wp-content/uploads/2016/04/270752_3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501008"/>
            <a:ext cx="1363078" cy="106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64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6"/>
          <p:cNvSpPr>
            <a:spLocks noChangeArrowheads="1"/>
          </p:cNvSpPr>
          <p:nvPr/>
        </p:nvSpPr>
        <p:spPr bwMode="auto">
          <a:xfrm>
            <a:off x="3505200" y="533400"/>
            <a:ext cx="2002904" cy="7302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27013" algn="ctr" eaLnBrk="1" hangingPunct="1"/>
            <a:r>
              <a:rPr lang="th-TH" altLang="th-TH" sz="4000" b="1" dirty="0">
                <a:latin typeface="Angsana New" pitchFamily="18" charset="-34"/>
                <a:cs typeface="Angsana New" pitchFamily="18" charset="-34"/>
              </a:rPr>
              <a:t>คลื่น</a:t>
            </a:r>
            <a:endParaRPr lang="en-US" altLang="th-TH" sz="40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195" name="Rectangle 77"/>
          <p:cNvSpPr>
            <a:spLocks noChangeArrowheads="1"/>
          </p:cNvSpPr>
          <p:nvPr/>
        </p:nvSpPr>
        <p:spPr bwMode="auto">
          <a:xfrm>
            <a:off x="1204913" y="2011363"/>
            <a:ext cx="2224087" cy="1219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227013" algn="ctr" eaLnBrk="1" hangingPunct="1">
              <a:defRPr/>
            </a:pP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อาศัยตัวกลาง</a:t>
            </a:r>
          </a:p>
          <a:p>
            <a:pPr indent="227013" algn="ctr" eaLnBrk="1" hangingPunct="1">
              <a:defRPr/>
            </a:pPr>
            <a:r>
              <a:rPr lang="th-TH" sz="3600" b="1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คลื่นกล</a:t>
            </a:r>
            <a:endParaRPr lang="en-US" sz="3600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196" name="Rectangle 79"/>
          <p:cNvSpPr>
            <a:spLocks noChangeArrowheads="1"/>
          </p:cNvSpPr>
          <p:nvPr/>
        </p:nvSpPr>
        <p:spPr bwMode="auto">
          <a:xfrm>
            <a:off x="4975244" y="1970088"/>
            <a:ext cx="2720938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indent="227013" algn="ctr" eaLnBrk="1" hangingPunct="1">
              <a:defRPr/>
            </a:pP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ไม่อาศัยตัวกลาง</a:t>
            </a:r>
          </a:p>
          <a:p>
            <a:pPr indent="227013" algn="ctr" eaLnBrk="1" hangingPunct="1">
              <a:defRPr/>
            </a:pPr>
            <a:r>
              <a:rPr lang="th-TH" sz="36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คลื่นแม่เหล็กไฟฟ้า</a:t>
            </a:r>
            <a:endParaRPr lang="en-US" sz="3600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9221" name="AutoShape 83"/>
          <p:cNvCxnSpPr>
            <a:cxnSpLocks noChangeShapeType="1"/>
          </p:cNvCxnSpPr>
          <p:nvPr/>
        </p:nvCxnSpPr>
        <p:spPr bwMode="auto">
          <a:xfrm rot="5400000">
            <a:off x="2947194" y="558006"/>
            <a:ext cx="701675" cy="2176463"/>
          </a:xfrm>
          <a:prstGeom prst="bentConnector3">
            <a:avLst>
              <a:gd name="adj1" fmla="val 50903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2" name="AutoShape 84"/>
          <p:cNvCxnSpPr>
            <a:cxnSpLocks noChangeShapeType="1"/>
          </p:cNvCxnSpPr>
          <p:nvPr/>
        </p:nvCxnSpPr>
        <p:spPr bwMode="auto">
          <a:xfrm rot="16200000" flipH="1">
            <a:off x="5003800" y="669925"/>
            <a:ext cx="706438" cy="1957388"/>
          </a:xfrm>
          <a:prstGeom prst="bentConnector3">
            <a:avLst>
              <a:gd name="adj1" fmla="val 50787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3" name="Rectangle 86"/>
          <p:cNvSpPr>
            <a:spLocks noChangeArrowheads="1"/>
          </p:cNvSpPr>
          <p:nvPr/>
        </p:nvSpPr>
        <p:spPr bwMode="auto">
          <a:xfrm>
            <a:off x="1104941" y="3492451"/>
            <a:ext cx="2420856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none" anchor="ctr">
            <a:spAutoFit/>
          </a:bodyPr>
          <a:lstStyle/>
          <a:p>
            <a:pPr eaLnBrk="1" hangingPunct="1">
              <a:buFontTx/>
              <a:buChar char="•"/>
            </a:pPr>
            <a:r>
              <a:rPr lang="th-TH" altLang="th-TH" sz="3600" dirty="0">
                <a:latin typeface="Angsana New" pitchFamily="18" charset="-34"/>
                <a:cs typeface="Angsana New" pitchFamily="18" charset="-34"/>
              </a:rPr>
              <a:t> คลื่นเสียง</a:t>
            </a:r>
          </a:p>
          <a:p>
            <a:pPr eaLnBrk="1" hangingPunct="1">
              <a:buFontTx/>
              <a:buChar char="•"/>
            </a:pPr>
            <a:r>
              <a:rPr lang="th-TH" altLang="th-TH" sz="3600" dirty="0">
                <a:latin typeface="Angsana New" pitchFamily="18" charset="-34"/>
                <a:cs typeface="Angsana New" pitchFamily="18" charset="-34"/>
              </a:rPr>
              <a:t> คลื่นน้ำ</a:t>
            </a:r>
          </a:p>
          <a:p>
            <a:pPr eaLnBrk="1" hangingPunct="1">
              <a:buFontTx/>
              <a:buChar char="•"/>
            </a:pPr>
            <a:r>
              <a:rPr lang="th-TH" altLang="th-TH" sz="3600" dirty="0">
                <a:latin typeface="Angsana New" pitchFamily="18" charset="-34"/>
                <a:cs typeface="Angsana New" pitchFamily="18" charset="-34"/>
              </a:rPr>
              <a:t> คลื่นในสปริง</a:t>
            </a:r>
          </a:p>
          <a:p>
            <a:pPr eaLnBrk="1" hangingPunct="1">
              <a:buFontTx/>
              <a:buChar char="•"/>
            </a:pPr>
            <a:r>
              <a:rPr lang="th-TH" altLang="th-TH" sz="3600" dirty="0">
                <a:latin typeface="Angsana New" pitchFamily="18" charset="-34"/>
                <a:cs typeface="Angsana New" pitchFamily="18" charset="-34"/>
              </a:rPr>
              <a:t> คลื่นในเส้นเชือก</a:t>
            </a:r>
            <a:endParaRPr lang="en-US" altLang="th-TH" sz="3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224" name="Rectangle 87"/>
          <p:cNvSpPr>
            <a:spLocks noChangeArrowheads="1"/>
          </p:cNvSpPr>
          <p:nvPr/>
        </p:nvSpPr>
        <p:spPr bwMode="auto">
          <a:xfrm>
            <a:off x="5207038" y="3436075"/>
            <a:ext cx="2257349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none" anchor="ctr">
            <a:spAutoFit/>
          </a:bodyPr>
          <a:lstStyle/>
          <a:p>
            <a:pPr eaLnBrk="1" hangingPunct="1">
              <a:buFontTx/>
              <a:buChar char="•"/>
            </a:pPr>
            <a:r>
              <a:rPr lang="th-TH" altLang="th-TH" sz="36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altLang="th-TH" sz="3600" dirty="0" smtClean="0">
                <a:latin typeface="Angsana New" pitchFamily="18" charset="-34"/>
                <a:cs typeface="Angsana New" pitchFamily="18" charset="-34"/>
              </a:rPr>
              <a:t>คลื่นไมโครเวฟ</a:t>
            </a:r>
            <a:endParaRPr lang="th-TH" altLang="th-TH" sz="3600" dirty="0">
              <a:latin typeface="Angsana New" pitchFamily="18" charset="-34"/>
              <a:cs typeface="Angsana New" pitchFamily="18" charset="-34"/>
            </a:endParaRPr>
          </a:p>
          <a:p>
            <a:pPr eaLnBrk="1" hangingPunct="1">
              <a:buFontTx/>
              <a:buChar char="•"/>
            </a:pPr>
            <a:r>
              <a:rPr lang="th-TH" altLang="th-TH" sz="3600" dirty="0">
                <a:latin typeface="Angsana New" pitchFamily="18" charset="-34"/>
                <a:cs typeface="Angsana New" pitchFamily="18" charset="-34"/>
              </a:rPr>
              <a:t> คลื่นแสง</a:t>
            </a:r>
          </a:p>
          <a:p>
            <a:pPr eaLnBrk="1" hangingPunct="1">
              <a:buFontTx/>
              <a:buChar char="•"/>
            </a:pPr>
            <a:r>
              <a:rPr lang="th-TH" altLang="th-TH" sz="3600" dirty="0">
                <a:latin typeface="Angsana New" pitchFamily="18" charset="-34"/>
                <a:cs typeface="Angsana New" pitchFamily="18" charset="-34"/>
              </a:rPr>
              <a:t> คลื่นวิทยุ</a:t>
            </a:r>
          </a:p>
        </p:txBody>
      </p:sp>
    </p:spTree>
    <p:extLst>
      <p:ext uri="{BB962C8B-B14F-4D97-AF65-F5344CB8AC3E}">
        <p14:creationId xmlns:p14="http://schemas.microsoft.com/office/powerpoint/2010/main" val="28756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/>
          <p:cNvSpPr txBox="1">
            <a:spLocks/>
          </p:cNvSpPr>
          <p:nvPr/>
        </p:nvSpPr>
        <p:spPr>
          <a:xfrm>
            <a:off x="108814" y="1556792"/>
            <a:ext cx="8784976" cy="25922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4000" b="1" dirty="0"/>
              <a:t>คลื่น</a:t>
            </a:r>
            <a:r>
              <a:rPr lang="th-TH" sz="4000" b="1" dirty="0" smtClean="0"/>
              <a:t>กล</a:t>
            </a:r>
            <a:r>
              <a:rPr lang="th-TH" sz="4000" b="1" dirty="0"/>
              <a:t> </a:t>
            </a:r>
            <a:r>
              <a:rPr lang="th-TH" sz="4000" dirty="0" smtClean="0"/>
              <a:t>คือ</a:t>
            </a:r>
            <a:r>
              <a:rPr lang="th-TH" sz="4000" dirty="0"/>
              <a:t>คลื่นที่อาศัยตัวกลางในการเคลื่อนที่</a:t>
            </a:r>
            <a:r>
              <a:rPr lang="en-US" sz="4000" dirty="0"/>
              <a:t>  </a:t>
            </a:r>
            <a:r>
              <a:rPr lang="th-TH" sz="4000" dirty="0" smtClean="0"/>
              <a:t>เช่น</a:t>
            </a:r>
            <a:r>
              <a:rPr lang="th-TH" sz="4000" dirty="0"/>
              <a:t> </a:t>
            </a:r>
            <a:endParaRPr lang="th-TH" sz="4000" dirty="0" smtClean="0"/>
          </a:p>
          <a:p>
            <a:pPr algn="l"/>
            <a:r>
              <a:rPr lang="th-TH" sz="4000" dirty="0" smtClean="0"/>
              <a:t>คลื่น</a:t>
            </a:r>
            <a:r>
              <a:rPr lang="th-TH" sz="4000" dirty="0"/>
              <a:t>น้ำ</a:t>
            </a:r>
            <a:r>
              <a:rPr lang="en-US" sz="4000" dirty="0"/>
              <a:t>  </a:t>
            </a:r>
            <a:r>
              <a:rPr lang="th-TH" sz="4000" dirty="0"/>
              <a:t>คลื่นในสปริง</a:t>
            </a:r>
            <a:r>
              <a:rPr lang="en-US" sz="4000" dirty="0"/>
              <a:t>  </a:t>
            </a:r>
            <a:r>
              <a:rPr lang="th-TH" sz="4000" dirty="0"/>
              <a:t>คลื่นในเส้นเชือก</a:t>
            </a:r>
            <a:r>
              <a:rPr lang="en-US" sz="4000" dirty="0"/>
              <a:t>  </a:t>
            </a:r>
            <a:r>
              <a:rPr lang="th-TH" sz="4000" dirty="0"/>
              <a:t>คลื่นเสียง</a:t>
            </a:r>
            <a:r>
              <a:rPr lang="en-US" sz="4000" dirty="0"/>
              <a:t> </a:t>
            </a:r>
            <a:endParaRPr lang="th-TH" sz="4000" dirty="0"/>
          </a:p>
        </p:txBody>
      </p:sp>
      <p:sp>
        <p:nvSpPr>
          <p:cNvPr id="12" name="Rectangle 11"/>
          <p:cNvSpPr/>
          <p:nvPr/>
        </p:nvSpPr>
        <p:spPr>
          <a:xfrm>
            <a:off x="358908" y="440935"/>
            <a:ext cx="579726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th-TH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คลื่นกล(</a:t>
            </a:r>
            <a:r>
              <a:rPr lang="en-US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Mechanical wave</a:t>
            </a:r>
            <a:r>
              <a:rPr lang="th-TH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)</a:t>
            </a:r>
            <a:endParaRPr lang="en-US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3" name="Picture 1" descr="C:\Users\user\Desktop\ฝึกสอนสาธิต มศว ปทุมวัน\ม.5 ฟิสิกส์\คลื่น (WAVE)\sky-ri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11" b="96386" l="0" r="99365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868144" y="278782"/>
            <a:ext cx="3406578" cy="1155302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>
            <a:off x="2771800" y="4342279"/>
            <a:ext cx="3312368" cy="2102009"/>
            <a:chOff x="2555776" y="4342279"/>
            <a:chExt cx="3600401" cy="2459202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3445" t="11130" r="16193" b="8838"/>
            <a:stretch>
              <a:fillRect/>
            </a:stretch>
          </p:blipFill>
          <p:spPr bwMode="auto">
            <a:xfrm>
              <a:off x="2555777" y="4342279"/>
              <a:ext cx="3600400" cy="2459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5" descr="Lwav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2555776" y="4632244"/>
              <a:ext cx="2847497" cy="181204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80164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4857752" y="1357298"/>
            <a:ext cx="150019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1. </a:t>
            </a:r>
            <a:r>
              <a:rPr lang="th-TH" b="1" dirty="0" smtClean="0"/>
              <a:t>สันคลื่น</a:t>
            </a:r>
            <a:endParaRPr lang="th-TH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846098" y="2132856"/>
            <a:ext cx="150019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2. </a:t>
            </a:r>
            <a:r>
              <a:rPr lang="th-TH" b="1" dirty="0" smtClean="0"/>
              <a:t>ท้องคลื่น</a:t>
            </a:r>
            <a:endParaRPr lang="th-TH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857752" y="2910826"/>
            <a:ext cx="2000264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3. </a:t>
            </a:r>
            <a:r>
              <a:rPr lang="th-TH" b="1" dirty="0" smtClean="0"/>
              <a:t>แอมพลิจูด</a:t>
            </a:r>
            <a:endParaRPr lang="th-TH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857752" y="3654942"/>
            <a:ext cx="221457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4. </a:t>
            </a:r>
            <a:r>
              <a:rPr lang="th-TH" b="1" dirty="0" smtClean="0"/>
              <a:t>ความยาวคลื่น</a:t>
            </a:r>
            <a:endParaRPr lang="th-TH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857752" y="4410752"/>
            <a:ext cx="150019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5. </a:t>
            </a:r>
            <a:r>
              <a:rPr lang="th-TH" b="1" dirty="0" smtClean="0"/>
              <a:t>ความถี่</a:t>
            </a:r>
            <a:endParaRPr lang="th-TH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846098" y="5181005"/>
            <a:ext cx="150019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6. </a:t>
            </a:r>
            <a:r>
              <a:rPr lang="th-TH" b="1" dirty="0" smtClean="0"/>
              <a:t>คาบ</a:t>
            </a:r>
            <a:endParaRPr lang="th-TH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857752" y="5907684"/>
            <a:ext cx="221457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7. </a:t>
            </a:r>
            <a:r>
              <a:rPr lang="th-TH" b="1" dirty="0" smtClean="0"/>
              <a:t>ความเร็วคลื่น</a:t>
            </a:r>
            <a:endParaRPr lang="th-TH" b="1" dirty="0"/>
          </a:p>
        </p:txBody>
      </p:sp>
      <p:pic>
        <p:nvPicPr>
          <p:cNvPr id="36" name="Picture 57" descr="krunpeutnum1_clip_image0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348" b="85870" l="4735" r="48485"/>
                    </a14:imgEffect>
                  </a14:imgLayer>
                </a14:imgProps>
              </a:ext>
            </a:extLst>
          </a:blip>
          <a:srcRect t="10922" r="49627" b="8980"/>
          <a:stretch>
            <a:fillRect/>
          </a:stretch>
        </p:blipFill>
        <p:spPr bwMode="auto">
          <a:xfrm>
            <a:off x="683568" y="5442615"/>
            <a:ext cx="3061100" cy="1530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itle 2"/>
          <p:cNvSpPr txBox="1">
            <a:spLocks/>
          </p:cNvSpPr>
          <p:nvPr/>
        </p:nvSpPr>
        <p:spPr>
          <a:xfrm>
            <a:off x="683568" y="44624"/>
            <a:ext cx="7772400" cy="11521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5400" b="1" smtClean="0"/>
              <a:t>องค์ประกอบคลื่น</a:t>
            </a:r>
            <a:endParaRPr lang="th-TH" sz="5400" b="1" dirty="0"/>
          </a:p>
        </p:txBody>
      </p:sp>
      <p:pic>
        <p:nvPicPr>
          <p:cNvPr id="38" name="Picture 3" descr="C:\Users\user\Desktop\ฝึกสอนสาธิต มศว ปทุมวัน\ม.5 ฟิสิกส์\คลื่น (WAVE)\travelwave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909981"/>
            <a:ext cx="4462264" cy="34443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839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6"/>
          <p:cNvGrpSpPr/>
          <p:nvPr/>
        </p:nvGrpSpPr>
        <p:grpSpPr>
          <a:xfrm>
            <a:off x="1433477" y="2278357"/>
            <a:ext cx="2018795" cy="1595521"/>
            <a:chOff x="2500338" y="1931991"/>
            <a:chExt cx="4463143" cy="1981200"/>
          </a:xfrm>
        </p:grpSpPr>
        <p:sp>
          <p:nvSpPr>
            <p:cNvPr id="5" name="Line 22"/>
            <p:cNvSpPr>
              <a:spLocks noChangeShapeType="1"/>
            </p:cNvSpPr>
            <p:nvPr/>
          </p:nvSpPr>
          <p:spPr bwMode="auto">
            <a:xfrm>
              <a:off x="2500338" y="1931991"/>
              <a:ext cx="0" cy="19812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th-TH" sz="1600"/>
            </a:p>
          </p:txBody>
        </p:sp>
        <p:sp>
          <p:nvSpPr>
            <p:cNvPr id="6" name="Line 23"/>
            <p:cNvSpPr>
              <a:spLocks noChangeShapeType="1"/>
            </p:cNvSpPr>
            <p:nvPr/>
          </p:nvSpPr>
          <p:spPr bwMode="auto">
            <a:xfrm flipV="1">
              <a:off x="2500338" y="3055935"/>
              <a:ext cx="4463143" cy="1587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endParaRPr lang="th-TH" sz="1600"/>
            </a:p>
          </p:txBody>
        </p:sp>
      </p:grpSp>
      <p:sp>
        <p:nvSpPr>
          <p:cNvPr id="7" name="Text Box 46"/>
          <p:cNvSpPr txBox="1">
            <a:spLocks noChangeArrowheads="1"/>
          </p:cNvSpPr>
          <p:nvPr/>
        </p:nvSpPr>
        <p:spPr bwMode="auto">
          <a:xfrm>
            <a:off x="3495195" y="2872828"/>
            <a:ext cx="12196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1800" b="1" dirty="0">
                <a:cs typeface="+mj-cs"/>
              </a:rPr>
              <a:t>ระยะทางที่คลื่นเคลื่อนที่ (เมตร)</a:t>
            </a: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386293" y="1571612"/>
            <a:ext cx="21792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th-TH" sz="1800" b="1" dirty="0">
                <a:cs typeface="+mj-cs"/>
              </a:rPr>
              <a:t>การกระจัด</a:t>
            </a:r>
            <a:r>
              <a:rPr lang="th-TH" sz="1800" b="1" dirty="0" smtClean="0">
                <a:cs typeface="+mj-cs"/>
              </a:rPr>
              <a:t>ของ</a:t>
            </a:r>
          </a:p>
          <a:p>
            <a:pPr algn="ctr"/>
            <a:r>
              <a:rPr lang="th-TH" sz="1800" b="1" dirty="0" smtClean="0">
                <a:cs typeface="+mj-cs"/>
              </a:rPr>
              <a:t>อนุภาค</a:t>
            </a:r>
            <a:r>
              <a:rPr lang="th-TH" sz="1800" b="1" dirty="0">
                <a:cs typeface="+mj-cs"/>
              </a:rPr>
              <a:t>ตัวกลาง (เมตร)</a:t>
            </a:r>
          </a:p>
        </p:txBody>
      </p:sp>
      <p:sp>
        <p:nvSpPr>
          <p:cNvPr id="9" name="TextBox 8"/>
          <p:cNvSpPr txBox="1"/>
          <p:nvPr/>
        </p:nvSpPr>
        <p:spPr>
          <a:xfrm rot="20775139">
            <a:off x="1734576" y="1997742"/>
            <a:ext cx="1216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FF0000"/>
                </a:solidFill>
              </a:rPr>
              <a:t>สันคลื่น</a:t>
            </a:r>
            <a:endParaRPr lang="th-TH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20586075">
            <a:off x="2521086" y="3739847"/>
            <a:ext cx="112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FF0000"/>
                </a:solidFill>
              </a:rPr>
              <a:t>ท้องคลื่น</a:t>
            </a:r>
            <a:endParaRPr lang="th-TH" sz="2000" b="1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1564187" y="2873617"/>
            <a:ext cx="596842" cy="79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7158" y="3006446"/>
            <a:ext cx="1414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b="1" dirty="0" smtClean="0"/>
              <a:t>ตำแหน่งสมดุล</a:t>
            </a:r>
            <a:endParaRPr lang="th-TH" sz="1400" b="1" dirty="0"/>
          </a:p>
        </p:txBody>
      </p:sp>
      <p:sp>
        <p:nvSpPr>
          <p:cNvPr id="14" name="Freeform 13"/>
          <p:cNvSpPr/>
          <p:nvPr/>
        </p:nvSpPr>
        <p:spPr>
          <a:xfrm>
            <a:off x="1433477" y="2525659"/>
            <a:ext cx="1776383" cy="1274697"/>
          </a:xfrm>
          <a:custGeom>
            <a:avLst/>
            <a:gdLst>
              <a:gd name="connsiteX0" fmla="*/ 0 w 2781836"/>
              <a:gd name="connsiteY0" fmla="*/ 815662 h 1603420"/>
              <a:gd name="connsiteX1" fmla="*/ 669701 w 2781836"/>
              <a:gd name="connsiteY1" fmla="*/ 4293 h 1603420"/>
              <a:gd name="connsiteX2" fmla="*/ 1416676 w 2781836"/>
              <a:gd name="connsiteY2" fmla="*/ 841420 h 1603420"/>
              <a:gd name="connsiteX3" fmla="*/ 2099256 w 2781836"/>
              <a:gd name="connsiteY3" fmla="*/ 1601274 h 1603420"/>
              <a:gd name="connsiteX4" fmla="*/ 2781836 w 2781836"/>
              <a:gd name="connsiteY4" fmla="*/ 828541 h 160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836" h="1603420">
                <a:moveTo>
                  <a:pt x="0" y="815662"/>
                </a:moveTo>
                <a:cubicBezTo>
                  <a:pt x="216794" y="407831"/>
                  <a:pt x="433588" y="0"/>
                  <a:pt x="669701" y="4293"/>
                </a:cubicBezTo>
                <a:cubicBezTo>
                  <a:pt x="905814" y="8586"/>
                  <a:pt x="1416676" y="841420"/>
                  <a:pt x="1416676" y="841420"/>
                </a:cubicBezTo>
                <a:cubicBezTo>
                  <a:pt x="1654935" y="1107583"/>
                  <a:pt x="1871729" y="1603420"/>
                  <a:pt x="2099256" y="1601274"/>
                </a:cubicBezTo>
                <a:cubicBezTo>
                  <a:pt x="2326783" y="1599128"/>
                  <a:pt x="2781836" y="828541"/>
                  <a:pt x="2781836" y="828541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sz="1600"/>
          </a:p>
        </p:txBody>
      </p:sp>
      <p:sp>
        <p:nvSpPr>
          <p:cNvPr id="15" name="Oval 14"/>
          <p:cNvSpPr/>
          <p:nvPr/>
        </p:nvSpPr>
        <p:spPr>
          <a:xfrm>
            <a:off x="1827212" y="2475725"/>
            <a:ext cx="71588" cy="9986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/>
          </a:p>
        </p:txBody>
      </p:sp>
      <p:sp>
        <p:nvSpPr>
          <p:cNvPr id="16" name="Oval 15"/>
          <p:cNvSpPr/>
          <p:nvPr/>
        </p:nvSpPr>
        <p:spPr>
          <a:xfrm>
            <a:off x="2757857" y="3774010"/>
            <a:ext cx="71588" cy="99868"/>
          </a:xfrm>
          <a:prstGeom prst="ellipse">
            <a:avLst/>
          </a:prstGeom>
          <a:solidFill>
            <a:srgbClr val="FF29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 dirty="0">
              <a:solidFill>
                <a:srgbClr val="00B0F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57752" y="1571612"/>
            <a:ext cx="150019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1. </a:t>
            </a:r>
            <a:r>
              <a:rPr lang="th-TH" b="1" dirty="0" smtClean="0"/>
              <a:t>สันคลื่น</a:t>
            </a:r>
            <a:endParaRPr lang="th-TH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879278" y="4290660"/>
            <a:ext cx="150019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2. </a:t>
            </a:r>
            <a:r>
              <a:rPr lang="th-TH" b="1" dirty="0" smtClean="0"/>
              <a:t>ท้องคลื่น</a:t>
            </a:r>
            <a:endParaRPr lang="th-TH" b="1" dirty="0"/>
          </a:p>
        </p:txBody>
      </p:sp>
      <p:pic>
        <p:nvPicPr>
          <p:cNvPr id="36" name="Picture 57" descr="krunpeutnum1_clip_image0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348" b="85870" l="4735" r="48485"/>
                    </a14:imgEffect>
                  </a14:imgLayer>
                </a14:imgProps>
              </a:ext>
            </a:extLst>
          </a:blip>
          <a:srcRect t="10922" r="49627" b="8980"/>
          <a:stretch>
            <a:fillRect/>
          </a:stretch>
        </p:blipFill>
        <p:spPr bwMode="auto">
          <a:xfrm>
            <a:off x="683568" y="5109511"/>
            <a:ext cx="3061100" cy="1530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itle 2"/>
          <p:cNvSpPr txBox="1">
            <a:spLocks/>
          </p:cNvSpPr>
          <p:nvPr/>
        </p:nvSpPr>
        <p:spPr>
          <a:xfrm>
            <a:off x="683568" y="44624"/>
            <a:ext cx="7772400" cy="11521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5400" b="1" smtClean="0"/>
              <a:t>องค์ประกอบคลื่น</a:t>
            </a:r>
            <a:endParaRPr lang="th-TH" sz="5400" b="1" dirty="0"/>
          </a:p>
        </p:txBody>
      </p:sp>
      <p:sp>
        <p:nvSpPr>
          <p:cNvPr id="35" name="Title 2"/>
          <p:cNvSpPr txBox="1">
            <a:spLocks/>
          </p:cNvSpPr>
          <p:nvPr/>
        </p:nvSpPr>
        <p:spPr>
          <a:xfrm>
            <a:off x="4825648" y="2278357"/>
            <a:ext cx="4066832" cy="15455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3200" dirty="0" smtClean="0"/>
              <a:t>คือตำแหน่ง</a:t>
            </a:r>
            <a:r>
              <a:rPr lang="th-TH" sz="3200" dirty="0"/>
              <a:t>สูงสุดของคลื่น</a:t>
            </a:r>
            <a:r>
              <a:rPr lang="en-US" sz="3200" dirty="0"/>
              <a:t> </a:t>
            </a:r>
            <a:endParaRPr lang="th-TH" sz="3200" dirty="0"/>
          </a:p>
        </p:txBody>
      </p:sp>
      <p:sp>
        <p:nvSpPr>
          <p:cNvPr id="39" name="Title 2"/>
          <p:cNvSpPr txBox="1">
            <a:spLocks/>
          </p:cNvSpPr>
          <p:nvPr/>
        </p:nvSpPr>
        <p:spPr>
          <a:xfrm>
            <a:off x="4879278" y="5109511"/>
            <a:ext cx="4066832" cy="16262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3200" dirty="0" smtClean="0"/>
              <a:t>คือตำแหน่งต่ำสุดของ</a:t>
            </a:r>
            <a:r>
              <a:rPr lang="th-TH" sz="3200" dirty="0"/>
              <a:t>คลื่น</a:t>
            </a:r>
            <a:r>
              <a:rPr lang="en-US" sz="3200" dirty="0"/>
              <a:t> </a:t>
            </a: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222385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6"/>
          <p:cNvGrpSpPr/>
          <p:nvPr/>
        </p:nvGrpSpPr>
        <p:grpSpPr>
          <a:xfrm>
            <a:off x="357158" y="1571612"/>
            <a:ext cx="4357718" cy="3318683"/>
            <a:chOff x="923677" y="1564030"/>
            <a:chExt cx="8697162" cy="4747863"/>
          </a:xfrm>
        </p:grpSpPr>
        <p:grpSp>
          <p:nvGrpSpPr>
            <p:cNvPr id="4" name="Group 36"/>
            <p:cNvGrpSpPr/>
            <p:nvPr/>
          </p:nvGrpSpPr>
          <p:grpSpPr>
            <a:xfrm>
              <a:off x="3071802" y="2575133"/>
              <a:ext cx="4029124" cy="2282627"/>
              <a:chOff x="2500338" y="1931991"/>
              <a:chExt cx="4463143" cy="1981200"/>
            </a:xfrm>
          </p:grpSpPr>
          <p:sp>
            <p:nvSpPr>
              <p:cNvPr id="5" name="Line 22"/>
              <p:cNvSpPr>
                <a:spLocks noChangeShapeType="1"/>
              </p:cNvSpPr>
              <p:nvPr/>
            </p:nvSpPr>
            <p:spPr bwMode="auto">
              <a:xfrm>
                <a:off x="2500338" y="1931991"/>
                <a:ext cx="0" cy="198120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th-TH" sz="1600"/>
              </a:p>
            </p:txBody>
          </p:sp>
          <p:sp>
            <p:nvSpPr>
              <p:cNvPr id="6" name="Line 23"/>
              <p:cNvSpPr>
                <a:spLocks noChangeShapeType="1"/>
              </p:cNvSpPr>
              <p:nvPr/>
            </p:nvSpPr>
            <p:spPr bwMode="auto">
              <a:xfrm flipV="1">
                <a:off x="2500338" y="3055935"/>
                <a:ext cx="4463143" cy="15875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endParaRPr lang="th-TH" sz="1600"/>
              </a:p>
            </p:txBody>
          </p:sp>
        </p:grpSp>
        <p:sp>
          <p:nvSpPr>
            <p:cNvPr id="7" name="Text Box 46"/>
            <p:cNvSpPr txBox="1">
              <a:spLocks noChangeArrowheads="1"/>
            </p:cNvSpPr>
            <p:nvPr/>
          </p:nvSpPr>
          <p:spPr bwMode="auto">
            <a:xfrm>
              <a:off x="7186592" y="3425610"/>
              <a:ext cx="2434247" cy="924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th-TH" sz="1800" b="1" dirty="0">
                  <a:cs typeface="+mj-cs"/>
                </a:rPr>
                <a:t>ระยะทางที่คลื่นเคลื่อนที่ (เมตร)</a:t>
              </a:r>
            </a:p>
          </p:txBody>
        </p:sp>
        <p:sp>
          <p:nvSpPr>
            <p:cNvPr id="8" name="Text Box 47"/>
            <p:cNvSpPr txBox="1">
              <a:spLocks noChangeArrowheads="1"/>
            </p:cNvSpPr>
            <p:nvPr/>
          </p:nvSpPr>
          <p:spPr bwMode="auto">
            <a:xfrm>
              <a:off x="981825" y="1564030"/>
              <a:ext cx="4349409" cy="924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th-TH" sz="1800" b="1" dirty="0">
                  <a:cs typeface="+mj-cs"/>
                </a:rPr>
                <a:t>การกระจัด</a:t>
              </a:r>
              <a:r>
                <a:rPr lang="th-TH" sz="1800" b="1" dirty="0" smtClean="0">
                  <a:cs typeface="+mj-cs"/>
                </a:rPr>
                <a:t>ของ</a:t>
              </a:r>
            </a:p>
            <a:p>
              <a:pPr algn="ctr"/>
              <a:r>
                <a:rPr lang="th-TH" sz="1800" b="1" dirty="0" smtClean="0">
                  <a:cs typeface="+mj-cs"/>
                </a:rPr>
                <a:t>อนุภาค</a:t>
              </a:r>
              <a:r>
                <a:rPr lang="th-TH" sz="1800" b="1" dirty="0">
                  <a:cs typeface="+mj-cs"/>
                </a:rPr>
                <a:t>ตัวกลาง (เมตร)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 rot="20775139">
              <a:off x="3672737" y="2173671"/>
              <a:ext cx="2428892" cy="5724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000" b="1" dirty="0" smtClean="0">
                  <a:solidFill>
                    <a:srgbClr val="FF0000"/>
                  </a:solidFill>
                </a:rPr>
                <a:t>สันคลื่น</a:t>
              </a:r>
              <a:endParaRPr lang="th-TH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20586075">
              <a:off x="5242459" y="4666008"/>
              <a:ext cx="2242945" cy="5724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000" b="1" dirty="0" smtClean="0">
                  <a:solidFill>
                    <a:srgbClr val="FF0000"/>
                  </a:solidFill>
                </a:rPr>
                <a:t>ท้องคลื่น</a:t>
              </a:r>
              <a:endParaRPr lang="th-TH" sz="20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rot="5400000" flipH="1" flipV="1">
              <a:off x="3501329" y="3426514"/>
              <a:ext cx="853870" cy="158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rot="16200000" flipH="1">
              <a:off x="5340194" y="4303881"/>
              <a:ext cx="892505" cy="1"/>
            </a:xfrm>
            <a:prstGeom prst="straightConnector1">
              <a:avLst/>
            </a:prstGeom>
            <a:ln w="38100">
              <a:solidFill>
                <a:srgbClr val="00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923677" y="3616771"/>
              <a:ext cx="2822633" cy="440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1400" b="1" dirty="0" smtClean="0"/>
                <a:t>ตำแหน่งสมดุล</a:t>
              </a:r>
              <a:endParaRPr lang="th-TH" sz="1400" b="1" dirty="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071802" y="2928934"/>
              <a:ext cx="3545316" cy="1823641"/>
            </a:xfrm>
            <a:custGeom>
              <a:avLst/>
              <a:gdLst>
                <a:gd name="connsiteX0" fmla="*/ 0 w 2781836"/>
                <a:gd name="connsiteY0" fmla="*/ 815662 h 1603420"/>
                <a:gd name="connsiteX1" fmla="*/ 669701 w 2781836"/>
                <a:gd name="connsiteY1" fmla="*/ 4293 h 1603420"/>
                <a:gd name="connsiteX2" fmla="*/ 1416676 w 2781836"/>
                <a:gd name="connsiteY2" fmla="*/ 841420 h 1603420"/>
                <a:gd name="connsiteX3" fmla="*/ 2099256 w 2781836"/>
                <a:gd name="connsiteY3" fmla="*/ 1601274 h 1603420"/>
                <a:gd name="connsiteX4" fmla="*/ 2781836 w 2781836"/>
                <a:gd name="connsiteY4" fmla="*/ 828541 h 1603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836" h="1603420">
                  <a:moveTo>
                    <a:pt x="0" y="815662"/>
                  </a:moveTo>
                  <a:cubicBezTo>
                    <a:pt x="216794" y="407831"/>
                    <a:pt x="433588" y="0"/>
                    <a:pt x="669701" y="4293"/>
                  </a:cubicBezTo>
                  <a:cubicBezTo>
                    <a:pt x="905814" y="8586"/>
                    <a:pt x="1416676" y="841420"/>
                    <a:pt x="1416676" y="841420"/>
                  </a:cubicBezTo>
                  <a:cubicBezTo>
                    <a:pt x="1654935" y="1107583"/>
                    <a:pt x="1871729" y="1603420"/>
                    <a:pt x="2099256" y="1601274"/>
                  </a:cubicBezTo>
                  <a:cubicBezTo>
                    <a:pt x="2326783" y="1599128"/>
                    <a:pt x="2781836" y="828541"/>
                    <a:pt x="2781836" y="828541"/>
                  </a:cubicBez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 sz="1600"/>
            </a:p>
          </p:txBody>
        </p:sp>
        <p:sp>
          <p:nvSpPr>
            <p:cNvPr id="15" name="Oval 14"/>
            <p:cNvSpPr/>
            <p:nvPr/>
          </p:nvSpPr>
          <p:spPr>
            <a:xfrm>
              <a:off x="3857620" y="2857496"/>
              <a:ext cx="142876" cy="14287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600"/>
            </a:p>
          </p:txBody>
        </p:sp>
        <p:sp>
          <p:nvSpPr>
            <p:cNvPr id="16" name="Oval 15"/>
            <p:cNvSpPr/>
            <p:nvPr/>
          </p:nvSpPr>
          <p:spPr>
            <a:xfrm>
              <a:off x="5715008" y="4714884"/>
              <a:ext cx="142876" cy="142876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600" dirty="0">
                <a:solidFill>
                  <a:srgbClr val="00B0F0"/>
                </a:solidFill>
              </a:endParaRPr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3347476" y="3286124"/>
            <a:ext cx="559027" cy="3856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2" name="Equation" r:id="rId3" imgW="266400" imgH="190440" progId="Equation.3">
                    <p:embed/>
                  </p:oleObj>
                </mc:Choice>
                <mc:Fallback>
                  <p:oleObj name="Equation" r:id="rId3" imgW="26640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7476" y="3286124"/>
                          <a:ext cx="559027" cy="38560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4"/>
            <p:cNvGraphicFramePr>
              <a:graphicFrameLocks noChangeAspect="1"/>
            </p:cNvGraphicFramePr>
            <p:nvPr/>
          </p:nvGraphicFramePr>
          <p:xfrm>
            <a:off x="5225660" y="3933674"/>
            <a:ext cx="545616" cy="393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3" name="Equation" r:id="rId5" imgW="253800" imgH="190440" progId="Equation.3">
                    <p:embed/>
                  </p:oleObj>
                </mc:Choice>
                <mc:Fallback>
                  <p:oleObj name="Equation" r:id="rId5" imgW="25380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25660" y="3933674"/>
                          <a:ext cx="545616" cy="3931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9" name="Straight Connector 18"/>
            <p:cNvCxnSpPr/>
            <p:nvPr/>
          </p:nvCxnSpPr>
          <p:spPr>
            <a:xfrm rot="5400000">
              <a:off x="2893207" y="5322107"/>
              <a:ext cx="357190" cy="0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5400000">
              <a:off x="6393669" y="5322107"/>
              <a:ext cx="357190" cy="0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5786446" y="4643446"/>
              <a:ext cx="1571636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2321703" y="4679165"/>
              <a:ext cx="1500198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495726" y="5014580"/>
              <a:ext cx="642942" cy="867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200" b="1" dirty="0" smtClean="0">
                  <a:solidFill>
                    <a:srgbClr val="660066"/>
                  </a:solidFill>
                </a:rPr>
                <a:t>λ</a:t>
              </a:r>
              <a:endParaRPr lang="th-TH" sz="3200" b="1" dirty="0">
                <a:solidFill>
                  <a:srgbClr val="660066"/>
                </a:solidFill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3071802" y="5357826"/>
              <a:ext cx="1428760" cy="1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5143504" y="5357826"/>
              <a:ext cx="1428760" cy="1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786183" y="5475287"/>
              <a:ext cx="2214577" cy="836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rgbClr val="660066"/>
                  </a:solidFill>
                  <a:cs typeface="+mj-cs"/>
                </a:rPr>
                <a:t>( แลมดา )</a:t>
              </a:r>
            </a:p>
            <a:p>
              <a:pPr algn="ctr"/>
              <a:r>
                <a:rPr lang="th-TH" sz="1600" b="1" dirty="0" smtClean="0">
                  <a:solidFill>
                    <a:srgbClr val="660066"/>
                  </a:solidFill>
                  <a:cs typeface="+mj-cs"/>
                </a:rPr>
                <a:t>ความยาวคลื่น</a:t>
              </a:r>
              <a:endParaRPr lang="th-TH" sz="1600" b="1" dirty="0">
                <a:solidFill>
                  <a:srgbClr val="660066"/>
                </a:solidFill>
                <a:cs typeface="+mj-cs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97752" y="1760074"/>
            <a:ext cx="2000264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3. </a:t>
            </a:r>
            <a:r>
              <a:rPr lang="th-TH" b="1" dirty="0" smtClean="0"/>
              <a:t>แอมพลิจูด</a:t>
            </a:r>
            <a:endParaRPr lang="th-TH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656561" y="4417948"/>
            <a:ext cx="221457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4. </a:t>
            </a:r>
            <a:r>
              <a:rPr lang="th-TH" b="1" dirty="0" smtClean="0"/>
              <a:t>ความยาวคลื่น</a:t>
            </a:r>
            <a:endParaRPr lang="th-TH" b="1" dirty="0"/>
          </a:p>
        </p:txBody>
      </p:sp>
      <p:pic>
        <p:nvPicPr>
          <p:cNvPr id="36" name="Picture 57" descr="krunpeutnum1_clip_image0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348" b="85870" l="4735" r="48485"/>
                    </a14:imgEffect>
                  </a14:imgLayer>
                </a14:imgProps>
              </a:ext>
            </a:extLst>
          </a:blip>
          <a:srcRect t="10922" r="49627" b="8980"/>
          <a:stretch>
            <a:fillRect/>
          </a:stretch>
        </p:blipFill>
        <p:spPr bwMode="auto">
          <a:xfrm>
            <a:off x="683568" y="5109511"/>
            <a:ext cx="3061100" cy="1530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itle 2"/>
          <p:cNvSpPr txBox="1">
            <a:spLocks/>
          </p:cNvSpPr>
          <p:nvPr/>
        </p:nvSpPr>
        <p:spPr>
          <a:xfrm>
            <a:off x="683568" y="44624"/>
            <a:ext cx="7772400" cy="11521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5400" b="1" smtClean="0"/>
              <a:t>องค์ประกอบคลื่น</a:t>
            </a:r>
            <a:endParaRPr lang="th-TH" sz="5400" b="1" dirty="0"/>
          </a:p>
        </p:txBody>
      </p:sp>
      <p:sp>
        <p:nvSpPr>
          <p:cNvPr id="32" name="Title 2"/>
          <p:cNvSpPr txBox="1">
            <a:spLocks/>
          </p:cNvSpPr>
          <p:nvPr/>
        </p:nvSpPr>
        <p:spPr>
          <a:xfrm>
            <a:off x="4714876" y="2475725"/>
            <a:ext cx="4298824" cy="15455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3200" dirty="0"/>
              <a:t>คือระยะการกระจัดที่วัดจากแนวสมดุลไปยังตำแหน่งสูงสุด</a:t>
            </a:r>
            <a:r>
              <a:rPr lang="en-US" sz="3200" dirty="0"/>
              <a:t>  </a:t>
            </a:r>
            <a:r>
              <a:rPr lang="th-TH" sz="3200" dirty="0"/>
              <a:t>หรือระยะการกระจัดจากแนวสมดุลไปยังตำแหน่งต่ำสุด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584576" y="5109511"/>
            <a:ext cx="4429124" cy="1545587"/>
            <a:chOff x="4714876" y="5094482"/>
            <a:chExt cx="4066832" cy="1545587"/>
          </a:xfrm>
        </p:grpSpPr>
        <p:sp>
          <p:nvSpPr>
            <p:cNvPr id="33" name="Title 2"/>
            <p:cNvSpPr txBox="1">
              <a:spLocks/>
            </p:cNvSpPr>
            <p:nvPr/>
          </p:nvSpPr>
          <p:spPr>
            <a:xfrm>
              <a:off x="4714876" y="5094482"/>
              <a:ext cx="4066832" cy="154558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85000" lnSpcReduction="2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th-TH" sz="3200" dirty="0"/>
                <a:t>คือระยะทาง</a:t>
              </a:r>
              <a:r>
                <a:rPr lang="th-TH" sz="3200" dirty="0" smtClean="0"/>
                <a:t>จากคลื่นหนึ่ง</a:t>
              </a:r>
              <a:r>
                <a:rPr lang="th-TH" sz="3200" dirty="0"/>
                <a:t>ถึง</a:t>
              </a:r>
              <a:r>
                <a:rPr lang="th-TH" sz="3200" dirty="0" smtClean="0"/>
                <a:t>อีกคลื่นหนึ่ง</a:t>
              </a:r>
              <a:r>
                <a:rPr lang="th-TH" sz="3200" dirty="0"/>
                <a:t>ที่</a:t>
              </a:r>
              <a:r>
                <a:rPr lang="th-TH" sz="3200" dirty="0" smtClean="0"/>
                <a:t>อยู่ที่ตำแหน่งตรงกัน</a:t>
              </a:r>
              <a:r>
                <a:rPr lang="th-TH" sz="3200" dirty="0"/>
                <a:t>ของลูกคลื่นถัดไป</a:t>
              </a:r>
              <a:r>
                <a:rPr lang="en-US" sz="3200" dirty="0"/>
                <a:t>   </a:t>
              </a:r>
              <a:r>
                <a:rPr lang="th-TH" sz="3200" dirty="0" smtClean="0"/>
                <a:t>โดยวัด</a:t>
              </a:r>
              <a:r>
                <a:rPr lang="th-TH" sz="3200" dirty="0"/>
                <a:t>ได้จากจุดเริ่มต้นของคลื่นถึงจุดสุดท้ายของคลื่น</a:t>
              </a:r>
              <a:r>
                <a:rPr lang="en-US" sz="3200" dirty="0"/>
                <a:t> 1 </a:t>
              </a:r>
              <a:r>
                <a:rPr lang="th-TH" sz="3200" dirty="0"/>
                <a:t>ลูก </a:t>
              </a:r>
              <a:r>
                <a:rPr lang="th-TH" sz="3200" dirty="0" smtClean="0"/>
                <a:t>สัญลักษณ์คือ 	คือ</a:t>
              </a:r>
              <a:r>
                <a:rPr lang="th-TH" sz="3200" dirty="0" err="1" smtClean="0"/>
                <a:t>แลมดา</a:t>
              </a:r>
              <a:endParaRPr lang="th-TH" sz="3200" dirty="0"/>
            </a:p>
          </p:txBody>
        </p:sp>
        <p:graphicFrame>
          <p:nvGraphicFramePr>
            <p:cNvPr id="34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6688115"/>
                </p:ext>
              </p:extLst>
            </p:nvPr>
          </p:nvGraphicFramePr>
          <p:xfrm>
            <a:off x="6951338" y="6150275"/>
            <a:ext cx="314555" cy="397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4" name="Equation" r:id="rId9" imgW="139579" imgH="177646" progId="Equation.3">
                    <p:embed/>
                  </p:oleObj>
                </mc:Choice>
                <mc:Fallback>
                  <p:oleObj name="Equation" r:id="rId9" imgW="139579" imgH="17764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51338" y="6150275"/>
                          <a:ext cx="314555" cy="3973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8865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2"/>
          <p:cNvSpPr txBox="1">
            <a:spLocks/>
          </p:cNvSpPr>
          <p:nvPr/>
        </p:nvSpPr>
        <p:spPr>
          <a:xfrm>
            <a:off x="683568" y="44624"/>
            <a:ext cx="7772400" cy="11521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5400" b="1" smtClean="0"/>
              <a:t>องค์ประกอบคลื่น</a:t>
            </a:r>
            <a:endParaRPr lang="th-TH" sz="5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122052" y="4005064"/>
            <a:ext cx="150019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5. </a:t>
            </a:r>
            <a:r>
              <a:rPr lang="th-TH" b="1" dirty="0" smtClean="0"/>
              <a:t>ความถี่</a:t>
            </a:r>
            <a:endParaRPr lang="th-TH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683568" y="4005064"/>
            <a:ext cx="150019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6. </a:t>
            </a:r>
            <a:r>
              <a:rPr lang="th-TH" b="1" dirty="0" smtClean="0"/>
              <a:t>คาบ</a:t>
            </a:r>
            <a:endParaRPr lang="th-TH" b="1" dirty="0"/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2844949" y="2647755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 dirty="0"/>
              <a:t>2</a:t>
            </a: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3759349" y="2647755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 dirty="0"/>
              <a:t>4</a:t>
            </a:r>
          </a:p>
        </p:txBody>
      </p:sp>
      <p:grpSp>
        <p:nvGrpSpPr>
          <p:cNvPr id="43" name="Group 69"/>
          <p:cNvGrpSpPr>
            <a:grpSpLocks/>
          </p:cNvGrpSpPr>
          <p:nvPr/>
        </p:nvGrpSpPr>
        <p:grpSpPr bwMode="auto">
          <a:xfrm>
            <a:off x="2006753" y="1650812"/>
            <a:ext cx="157163" cy="1981200"/>
            <a:chOff x="864" y="1440"/>
            <a:chExt cx="99" cy="1248"/>
          </a:xfrm>
        </p:grpSpPr>
        <p:sp>
          <p:nvSpPr>
            <p:cNvPr id="56" name="Line 22"/>
            <p:cNvSpPr>
              <a:spLocks noChangeShapeType="1"/>
            </p:cNvSpPr>
            <p:nvPr/>
          </p:nvSpPr>
          <p:spPr bwMode="auto">
            <a:xfrm>
              <a:off x="912" y="1440"/>
              <a:ext cx="0" cy="124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th-TH"/>
            </a:p>
          </p:txBody>
        </p:sp>
        <p:sp>
          <p:nvSpPr>
            <p:cNvPr id="57" name="Line 34"/>
            <p:cNvSpPr>
              <a:spLocks noChangeShapeType="1"/>
            </p:cNvSpPr>
            <p:nvPr/>
          </p:nvSpPr>
          <p:spPr bwMode="auto">
            <a:xfrm>
              <a:off x="864" y="1618"/>
              <a:ext cx="9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endParaRPr lang="th-TH"/>
            </a:p>
          </p:txBody>
        </p:sp>
      </p:grpSp>
      <p:sp>
        <p:nvSpPr>
          <p:cNvPr id="44" name="Freeform 35"/>
          <p:cNvSpPr>
            <a:spLocks/>
          </p:cNvSpPr>
          <p:nvPr/>
        </p:nvSpPr>
        <p:spPr bwMode="auto">
          <a:xfrm>
            <a:off x="2092481" y="1953000"/>
            <a:ext cx="3495668" cy="14760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288" y="0"/>
              </a:cxn>
              <a:cxn ang="0">
                <a:pos x="576" y="384"/>
              </a:cxn>
              <a:cxn ang="0">
                <a:pos x="864" y="768"/>
              </a:cxn>
              <a:cxn ang="0">
                <a:pos x="1152" y="384"/>
              </a:cxn>
              <a:cxn ang="0">
                <a:pos x="1440" y="0"/>
              </a:cxn>
              <a:cxn ang="0">
                <a:pos x="1728" y="384"/>
              </a:cxn>
              <a:cxn ang="0">
                <a:pos x="2016" y="768"/>
              </a:cxn>
              <a:cxn ang="0">
                <a:pos x="2304" y="384"/>
              </a:cxn>
            </a:cxnLst>
            <a:rect l="0" t="0" r="r" b="b"/>
            <a:pathLst>
              <a:path w="2304" h="768">
                <a:moveTo>
                  <a:pt x="0" y="384"/>
                </a:moveTo>
                <a:cubicBezTo>
                  <a:pt x="96" y="192"/>
                  <a:pt x="192" y="0"/>
                  <a:pt x="288" y="0"/>
                </a:cubicBezTo>
                <a:cubicBezTo>
                  <a:pt x="384" y="0"/>
                  <a:pt x="480" y="256"/>
                  <a:pt x="576" y="384"/>
                </a:cubicBezTo>
                <a:cubicBezTo>
                  <a:pt x="672" y="512"/>
                  <a:pt x="768" y="768"/>
                  <a:pt x="864" y="768"/>
                </a:cubicBezTo>
                <a:cubicBezTo>
                  <a:pt x="960" y="768"/>
                  <a:pt x="1056" y="512"/>
                  <a:pt x="1152" y="384"/>
                </a:cubicBezTo>
                <a:cubicBezTo>
                  <a:pt x="1248" y="256"/>
                  <a:pt x="1344" y="0"/>
                  <a:pt x="1440" y="0"/>
                </a:cubicBezTo>
                <a:cubicBezTo>
                  <a:pt x="1536" y="0"/>
                  <a:pt x="1632" y="256"/>
                  <a:pt x="1728" y="384"/>
                </a:cubicBezTo>
                <a:cubicBezTo>
                  <a:pt x="1824" y="512"/>
                  <a:pt x="1920" y="768"/>
                  <a:pt x="2016" y="768"/>
                </a:cubicBezTo>
                <a:cubicBezTo>
                  <a:pt x="2112" y="768"/>
                  <a:pt x="2256" y="448"/>
                  <a:pt x="2304" y="384"/>
                </a:cubicBezTo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th-TH"/>
          </a:p>
        </p:txBody>
      </p:sp>
      <p:sp>
        <p:nvSpPr>
          <p:cNvPr id="45" name="Text Box 40"/>
          <p:cNvSpPr txBox="1">
            <a:spLocks noChangeArrowheads="1"/>
          </p:cNvSpPr>
          <p:nvPr/>
        </p:nvSpPr>
        <p:spPr bwMode="auto">
          <a:xfrm>
            <a:off x="4572000" y="2600077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 dirty="0"/>
              <a:t>6</a:t>
            </a:r>
          </a:p>
        </p:txBody>
      </p:sp>
      <p:sp>
        <p:nvSpPr>
          <p:cNvPr id="46" name="Text Box 41"/>
          <p:cNvSpPr txBox="1">
            <a:spLocks noChangeArrowheads="1"/>
          </p:cNvSpPr>
          <p:nvPr/>
        </p:nvSpPr>
        <p:spPr bwMode="auto">
          <a:xfrm>
            <a:off x="5508104" y="2600077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 dirty="0"/>
              <a:t>8</a:t>
            </a:r>
          </a:p>
        </p:txBody>
      </p:sp>
      <p:sp>
        <p:nvSpPr>
          <p:cNvPr id="47" name="Text Box 42"/>
          <p:cNvSpPr txBox="1">
            <a:spLocks noChangeArrowheads="1"/>
          </p:cNvSpPr>
          <p:nvPr/>
        </p:nvSpPr>
        <p:spPr bwMode="auto">
          <a:xfrm>
            <a:off x="1701949" y="1879412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dirty="0" smtClean="0"/>
              <a:t>5</a:t>
            </a:r>
            <a:endParaRPr lang="th-TH" sz="2000" dirty="0"/>
          </a:p>
        </p:txBody>
      </p:sp>
      <p:sp>
        <p:nvSpPr>
          <p:cNvPr id="48" name="Text Box 43"/>
          <p:cNvSpPr txBox="1">
            <a:spLocks noChangeArrowheads="1"/>
          </p:cNvSpPr>
          <p:nvPr/>
        </p:nvSpPr>
        <p:spPr bwMode="auto">
          <a:xfrm>
            <a:off x="1625749" y="3189100"/>
            <a:ext cx="4572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dirty="0" smtClean="0"/>
              <a:t>-5</a:t>
            </a:r>
            <a:endParaRPr lang="th-TH" sz="2000" dirty="0"/>
          </a:p>
        </p:txBody>
      </p:sp>
      <p:sp>
        <p:nvSpPr>
          <p:cNvPr id="49" name="Text Box 46"/>
          <p:cNvSpPr txBox="1">
            <a:spLocks noChangeArrowheads="1"/>
          </p:cNvSpPr>
          <p:nvPr/>
        </p:nvSpPr>
        <p:spPr bwMode="auto">
          <a:xfrm>
            <a:off x="6288283" y="2412812"/>
            <a:ext cx="1447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 b="1" dirty="0" smtClean="0"/>
              <a:t>เวลา(วินาที)</a:t>
            </a:r>
            <a:endParaRPr lang="th-TH" sz="2000" b="1" dirty="0"/>
          </a:p>
        </p:txBody>
      </p:sp>
      <p:sp>
        <p:nvSpPr>
          <p:cNvPr id="50" name="Text Box 47"/>
          <p:cNvSpPr txBox="1">
            <a:spLocks noChangeArrowheads="1"/>
          </p:cNvSpPr>
          <p:nvPr/>
        </p:nvSpPr>
        <p:spPr bwMode="auto">
          <a:xfrm>
            <a:off x="1092349" y="1253937"/>
            <a:ext cx="3143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2000" b="1" dirty="0"/>
              <a:t>การกระจัดของอนุภาคตัวกลาง (เมตร)</a:t>
            </a:r>
          </a:p>
        </p:txBody>
      </p:sp>
      <p:sp>
        <p:nvSpPr>
          <p:cNvPr id="51" name="Line 23"/>
          <p:cNvSpPr>
            <a:spLocks noChangeShapeType="1"/>
          </p:cNvSpPr>
          <p:nvPr/>
        </p:nvSpPr>
        <p:spPr bwMode="auto">
          <a:xfrm>
            <a:off x="2092481" y="2647755"/>
            <a:ext cx="41910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52" name="Line 26"/>
          <p:cNvSpPr>
            <a:spLocks noChangeShapeType="1"/>
          </p:cNvSpPr>
          <p:nvPr/>
        </p:nvSpPr>
        <p:spPr bwMode="auto">
          <a:xfrm>
            <a:off x="2949737" y="2566793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53" name="Line 29"/>
          <p:cNvSpPr>
            <a:spLocks noChangeShapeType="1"/>
          </p:cNvSpPr>
          <p:nvPr/>
        </p:nvSpPr>
        <p:spPr bwMode="auto">
          <a:xfrm>
            <a:off x="3864137" y="2566793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54" name="Line 31"/>
          <p:cNvSpPr>
            <a:spLocks noChangeShapeType="1"/>
          </p:cNvSpPr>
          <p:nvPr/>
        </p:nvSpPr>
        <p:spPr bwMode="auto">
          <a:xfrm>
            <a:off x="4716016" y="2566793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55" name="Line 33"/>
          <p:cNvSpPr>
            <a:spLocks noChangeShapeType="1"/>
          </p:cNvSpPr>
          <p:nvPr/>
        </p:nvSpPr>
        <p:spPr bwMode="auto">
          <a:xfrm>
            <a:off x="5580112" y="2566793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39" name="Line 34"/>
          <p:cNvSpPr>
            <a:spLocks noChangeShapeType="1"/>
          </p:cNvSpPr>
          <p:nvPr/>
        </p:nvSpPr>
        <p:spPr bwMode="auto">
          <a:xfrm>
            <a:off x="1984629" y="3385971"/>
            <a:ext cx="15717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th-TH"/>
          </a:p>
        </p:txBody>
      </p:sp>
      <p:sp>
        <p:nvSpPr>
          <p:cNvPr id="58" name="Title 2"/>
          <p:cNvSpPr txBox="1">
            <a:spLocks/>
          </p:cNvSpPr>
          <p:nvPr/>
        </p:nvSpPr>
        <p:spPr>
          <a:xfrm>
            <a:off x="168789" y="4797152"/>
            <a:ext cx="4066832" cy="15455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2400" dirty="0">
                <a:cs typeface="+mn-cs"/>
              </a:rPr>
              <a:t>คือเวลาที่คลื่นเคลื่อนที่ไป</a:t>
            </a:r>
            <a:r>
              <a:rPr lang="en-US" sz="2400" dirty="0">
                <a:cs typeface="+mn-cs"/>
              </a:rPr>
              <a:t>  </a:t>
            </a:r>
            <a:r>
              <a:rPr lang="en-US" sz="2000" dirty="0">
                <a:cs typeface="+mn-cs"/>
              </a:rPr>
              <a:t>1 </a:t>
            </a:r>
            <a:r>
              <a:rPr lang="en-US" sz="2400" dirty="0">
                <a:cs typeface="+mn-cs"/>
              </a:rPr>
              <a:t> </a:t>
            </a:r>
            <a:r>
              <a:rPr lang="th-TH" sz="2400" dirty="0">
                <a:cs typeface="+mn-cs"/>
              </a:rPr>
              <a:t>ลูก</a:t>
            </a:r>
            <a:r>
              <a:rPr lang="en-US" sz="2400" dirty="0">
                <a:cs typeface="+mn-cs"/>
              </a:rPr>
              <a:t>  </a:t>
            </a:r>
            <a:r>
              <a:rPr lang="th-TH" sz="2400" dirty="0">
                <a:cs typeface="+mn-cs"/>
              </a:rPr>
              <a:t>หรือเวลาที่อนุภาคตัวกลางสั่นขึ้นลงได้</a:t>
            </a:r>
            <a:r>
              <a:rPr lang="en-US" sz="2400" dirty="0">
                <a:cs typeface="+mn-cs"/>
              </a:rPr>
              <a:t> </a:t>
            </a:r>
            <a:r>
              <a:rPr lang="en-US" sz="2000" dirty="0">
                <a:cs typeface="+mn-cs"/>
              </a:rPr>
              <a:t>1</a:t>
            </a:r>
            <a:r>
              <a:rPr lang="en-US" sz="2400" dirty="0">
                <a:cs typeface="+mn-cs"/>
              </a:rPr>
              <a:t>  </a:t>
            </a:r>
            <a:r>
              <a:rPr lang="th-TH" sz="2400" dirty="0">
                <a:cs typeface="+mn-cs"/>
              </a:rPr>
              <a:t>รอบ</a:t>
            </a:r>
            <a:r>
              <a:rPr lang="en-US" sz="2400" dirty="0">
                <a:cs typeface="+mn-cs"/>
              </a:rPr>
              <a:t>  </a:t>
            </a:r>
            <a:r>
              <a:rPr lang="th-TH" sz="2400" dirty="0">
                <a:cs typeface="+mn-cs"/>
              </a:rPr>
              <a:t>คาบเวลามีหน่วยเป็นวินาที</a:t>
            </a:r>
            <a:endParaRPr lang="th-TH" sz="2800" dirty="0">
              <a:cs typeface="+mn-cs"/>
            </a:endParaRPr>
          </a:p>
        </p:txBody>
      </p:sp>
      <p:sp>
        <p:nvSpPr>
          <p:cNvPr id="59" name="Title 2"/>
          <p:cNvSpPr txBox="1">
            <a:spLocks/>
          </p:cNvSpPr>
          <p:nvPr/>
        </p:nvSpPr>
        <p:spPr>
          <a:xfrm>
            <a:off x="4978549" y="4797152"/>
            <a:ext cx="4066832" cy="15455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2400" dirty="0" smtClean="0">
                <a:cs typeface="+mn-cs"/>
              </a:rPr>
              <a:t>จำนวน</a:t>
            </a:r>
            <a:r>
              <a:rPr lang="th-TH" sz="2400" dirty="0">
                <a:cs typeface="+mn-cs"/>
              </a:rPr>
              <a:t>ลูกคลื่นที่เคลื่อนที่ผ่านจุดๆหนึ่งในเวลา</a:t>
            </a:r>
            <a:r>
              <a:rPr lang="en-US" sz="2400" dirty="0">
                <a:cs typeface="+mn-cs"/>
              </a:rPr>
              <a:t> </a:t>
            </a:r>
            <a:r>
              <a:rPr lang="en-US" sz="2000" dirty="0">
                <a:cs typeface="+mn-cs"/>
              </a:rPr>
              <a:t>1</a:t>
            </a:r>
            <a:r>
              <a:rPr lang="en-US" sz="2400" dirty="0">
                <a:cs typeface="+mn-cs"/>
              </a:rPr>
              <a:t> </a:t>
            </a:r>
            <a:r>
              <a:rPr lang="th-TH" sz="2400" dirty="0">
                <a:cs typeface="+mn-cs"/>
              </a:rPr>
              <a:t>วินาที</a:t>
            </a:r>
            <a:r>
              <a:rPr lang="en-US" sz="2400" dirty="0">
                <a:cs typeface="+mn-cs"/>
              </a:rPr>
              <a:t>  </a:t>
            </a:r>
            <a:r>
              <a:rPr lang="th-TH" sz="2400" dirty="0">
                <a:cs typeface="+mn-cs"/>
              </a:rPr>
              <a:t>ความถี่มีหน่วยเป็นรอบต่อวินาที</a:t>
            </a:r>
            <a:r>
              <a:rPr lang="en-US" sz="2400" dirty="0">
                <a:cs typeface="+mn-cs"/>
              </a:rPr>
              <a:t> </a:t>
            </a:r>
            <a:endParaRPr lang="th-TH" sz="2400" dirty="0">
              <a:cs typeface="+mn-cs"/>
            </a:endParaRPr>
          </a:p>
        </p:txBody>
      </p:sp>
      <p:sp>
        <p:nvSpPr>
          <p:cNvPr id="60" name="Title 2"/>
          <p:cNvSpPr txBox="1">
            <a:spLocks/>
          </p:cNvSpPr>
          <p:nvPr/>
        </p:nvSpPr>
        <p:spPr>
          <a:xfrm>
            <a:off x="5117829" y="1453992"/>
            <a:ext cx="2592211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2000" dirty="0" smtClean="0">
                <a:cs typeface="+mn-cs"/>
              </a:rPr>
              <a:t>จากรูปคาบเท่ากับ </a:t>
            </a:r>
            <a:r>
              <a:rPr lang="en-US" sz="2000" dirty="0" smtClean="0">
                <a:cs typeface="+mn-cs"/>
              </a:rPr>
              <a:t>4 </a:t>
            </a:r>
            <a:r>
              <a:rPr lang="th-TH" sz="2000" dirty="0" smtClean="0">
                <a:cs typeface="+mn-cs"/>
              </a:rPr>
              <a:t>วินาที</a:t>
            </a:r>
          </a:p>
          <a:p>
            <a:pPr algn="l"/>
            <a:r>
              <a:rPr lang="th-TH" sz="2000" dirty="0" smtClean="0">
                <a:cs typeface="+mn-cs"/>
              </a:rPr>
              <a:t>ความถี่เท่ากับ </a:t>
            </a:r>
            <a:r>
              <a:rPr lang="en-US" sz="2000" dirty="0" smtClean="0">
                <a:cs typeface="+mn-cs"/>
              </a:rPr>
              <a:t>0.25 </a:t>
            </a:r>
            <a:r>
              <a:rPr lang="th-TH" sz="2000" dirty="0" smtClean="0">
                <a:cs typeface="+mn-cs"/>
              </a:rPr>
              <a:t>รอบต่อวินาที</a:t>
            </a:r>
            <a:endParaRPr lang="th-TH" sz="2000" dirty="0">
              <a:cs typeface="+mn-cs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172313"/>
              </p:ext>
            </p:extLst>
          </p:nvPr>
        </p:nvGraphicFramePr>
        <p:xfrm>
          <a:off x="6773415" y="3839636"/>
          <a:ext cx="9366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Equation" r:id="rId3" imgW="431613" imgH="393529" progId="Equation.DSMT4">
                  <p:embed/>
                </p:oleObj>
              </mc:Choice>
              <mc:Fallback>
                <p:oleObj name="Equation" r:id="rId3" imgW="431613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3415" y="3839636"/>
                        <a:ext cx="936625" cy="85407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504830"/>
              </p:ext>
            </p:extLst>
          </p:nvPr>
        </p:nvGraphicFramePr>
        <p:xfrm>
          <a:off x="2481424" y="3812649"/>
          <a:ext cx="93662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Equation" r:id="rId5" imgW="431613" imgH="418918" progId="Equation.DSMT4">
                  <p:embed/>
                </p:oleObj>
              </mc:Choice>
              <mc:Fallback>
                <p:oleObj name="Equation" r:id="rId5" imgW="431613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1424" y="3812649"/>
                        <a:ext cx="936625" cy="90805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347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3352800"/>
            <a:ext cx="9144000" cy="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h-TH"/>
          </a:p>
        </p:txBody>
      </p:sp>
      <p:grpSp>
        <p:nvGrpSpPr>
          <p:cNvPr id="2" name="Group 1"/>
          <p:cNvGrpSpPr/>
          <p:nvPr/>
        </p:nvGrpSpPr>
        <p:grpSpPr>
          <a:xfrm>
            <a:off x="5325052" y="4180344"/>
            <a:ext cx="4071966" cy="2677656"/>
            <a:chOff x="4786314" y="3751740"/>
            <a:chExt cx="4071966" cy="2677656"/>
          </a:xfrm>
        </p:grpSpPr>
        <p:sp>
          <p:nvSpPr>
            <p:cNvPr id="31751" name="Text Box 7"/>
            <p:cNvSpPr txBox="1">
              <a:spLocks noChangeArrowheads="1"/>
            </p:cNvSpPr>
            <p:nvPr/>
          </p:nvSpPr>
          <p:spPr bwMode="auto">
            <a:xfrm>
              <a:off x="5699106" y="5872162"/>
              <a:ext cx="2362200" cy="519113"/>
            </a:xfrm>
            <a:prstGeom prst="rect">
              <a:avLst/>
            </a:prstGeom>
            <a:noFill/>
            <a:ln w="3175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th-TH">
                  <a:latin typeface="Angsana New" pitchFamily="18" charset="-34"/>
                </a:rPr>
                <a:t>ความถี่คลื่น (</a:t>
              </a:r>
              <a:r>
                <a:rPr lang="en-US">
                  <a:latin typeface="Angsana New" pitchFamily="18" charset="-34"/>
                </a:rPr>
                <a:t>Hz)</a:t>
              </a:r>
              <a:endParaRPr lang="th-TH">
                <a:latin typeface="Angsana New" pitchFamily="18" charset="-34"/>
              </a:endParaRPr>
            </a:p>
          </p:txBody>
        </p:sp>
        <p:graphicFrame>
          <p:nvGraphicFramePr>
            <p:cNvPr id="31752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58670497"/>
                </p:ext>
              </p:extLst>
            </p:nvPr>
          </p:nvGraphicFramePr>
          <p:xfrm>
            <a:off x="4857752" y="3786190"/>
            <a:ext cx="279374" cy="3476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0" name="Equation" r:id="rId3" imgW="114201" imgH="139579" progId="Equation.3">
                    <p:embed/>
                  </p:oleObj>
                </mc:Choice>
                <mc:Fallback>
                  <p:oleObj name="Equation" r:id="rId3" imgW="114201" imgH="13957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7752" y="3786190"/>
                          <a:ext cx="279374" cy="3476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4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6586849"/>
                </p:ext>
              </p:extLst>
            </p:nvPr>
          </p:nvGraphicFramePr>
          <p:xfrm>
            <a:off x="4863960" y="4214818"/>
            <a:ext cx="273166" cy="3414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1" name="Equation" r:id="rId5" imgW="114201" imgH="139579" progId="Equation.3">
                    <p:embed/>
                  </p:oleObj>
                </mc:Choice>
                <mc:Fallback>
                  <p:oleObj name="Equation" r:id="rId5" imgW="114201" imgH="13957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63960" y="4214818"/>
                          <a:ext cx="273166" cy="34145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6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19144229"/>
                </p:ext>
              </p:extLst>
            </p:nvPr>
          </p:nvGraphicFramePr>
          <p:xfrm>
            <a:off x="4870126" y="4643446"/>
            <a:ext cx="195562" cy="3476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2" name="Equation" r:id="rId7" imgW="88746" imgH="152136" progId="Equation.3">
                    <p:embed/>
                  </p:oleObj>
                </mc:Choice>
                <mc:Fallback>
                  <p:oleObj name="Equation" r:id="rId7" imgW="88746" imgH="15213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0126" y="4643446"/>
                          <a:ext cx="195562" cy="3476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8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7667514"/>
                </p:ext>
              </p:extLst>
            </p:nvPr>
          </p:nvGraphicFramePr>
          <p:xfrm>
            <a:off x="4786314" y="5072074"/>
            <a:ext cx="314555" cy="397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3" name="Equation" r:id="rId9" imgW="139579" imgH="177646" progId="Equation.3">
                    <p:embed/>
                  </p:oleObj>
                </mc:Choice>
                <mc:Fallback>
                  <p:oleObj name="Equation" r:id="rId9" imgW="139579" imgH="17764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6314" y="5072074"/>
                          <a:ext cx="314555" cy="3973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2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89955834"/>
                </p:ext>
              </p:extLst>
            </p:nvPr>
          </p:nvGraphicFramePr>
          <p:xfrm>
            <a:off x="4787560" y="5454351"/>
            <a:ext cx="355944" cy="4035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4" name="Equation" r:id="rId11" imgW="139579" imgH="164957" progId="Equation.3">
                    <p:embed/>
                  </p:oleObj>
                </mc:Choice>
                <mc:Fallback>
                  <p:oleObj name="Equation" r:id="rId11" imgW="139579" imgH="16495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7560" y="5454351"/>
                          <a:ext cx="355944" cy="40354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4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6014954"/>
                </p:ext>
              </p:extLst>
            </p:nvPr>
          </p:nvGraphicFramePr>
          <p:xfrm>
            <a:off x="4821664" y="5957479"/>
            <a:ext cx="250402" cy="3290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5" name="Equation" r:id="rId13" imgW="152268" imgH="203024" progId="Equation.3">
                    <p:embed/>
                  </p:oleObj>
                </mc:Choice>
                <mc:Fallback>
                  <p:oleObj name="Equation" r:id="rId13" imgW="152268" imgH="20302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21664" y="5957479"/>
                          <a:ext cx="250402" cy="32904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5172084" y="3751740"/>
              <a:ext cx="685800" cy="2677656"/>
            </a:xfrm>
            <a:prstGeom prst="rect">
              <a:avLst/>
            </a:prstGeom>
            <a:noFill/>
            <a:ln w="3175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th-TH" dirty="0" smtClean="0">
                  <a:latin typeface="Angsana New" pitchFamily="18" charset="-34"/>
                </a:rPr>
                <a:t>คือ </a:t>
              </a:r>
              <a:endParaRPr lang="en-US" dirty="0">
                <a:latin typeface="Angsana New" pitchFamily="18" charset="-34"/>
              </a:endParaRPr>
            </a:p>
            <a:p>
              <a:r>
                <a:rPr lang="th-TH" dirty="0">
                  <a:latin typeface="Angsana New" pitchFamily="18" charset="-34"/>
                </a:rPr>
                <a:t>คือ </a:t>
              </a:r>
            </a:p>
            <a:p>
              <a:r>
                <a:rPr lang="th-TH" dirty="0">
                  <a:latin typeface="Angsana New" pitchFamily="18" charset="-34"/>
                </a:rPr>
                <a:t>คือ</a:t>
              </a:r>
            </a:p>
            <a:p>
              <a:r>
                <a:rPr lang="th-TH" dirty="0">
                  <a:latin typeface="Angsana New" pitchFamily="18" charset="-34"/>
                </a:rPr>
                <a:t>คือ </a:t>
              </a:r>
            </a:p>
            <a:p>
              <a:r>
                <a:rPr lang="th-TH" dirty="0">
                  <a:latin typeface="Angsana New" pitchFamily="18" charset="-34"/>
                </a:rPr>
                <a:t>คือ</a:t>
              </a:r>
            </a:p>
            <a:p>
              <a:r>
                <a:rPr lang="th-TH" dirty="0">
                  <a:latin typeface="Angsana New" pitchFamily="18" charset="-34"/>
                </a:rPr>
                <a:t>คือ</a:t>
              </a: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5637192" y="3767143"/>
              <a:ext cx="2971800" cy="519113"/>
            </a:xfrm>
            <a:prstGeom prst="rect">
              <a:avLst/>
            </a:prstGeom>
            <a:noFill/>
            <a:ln w="3175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th-TH" dirty="0"/>
                <a:t>อัตราเร็วคลื่น  </a:t>
              </a:r>
              <a:r>
                <a:rPr lang="en-US" dirty="0">
                  <a:latin typeface="Angsana New" pitchFamily="18" charset="-34"/>
                </a:rPr>
                <a:t>(m/s)</a:t>
              </a:r>
              <a:endParaRPr lang="th-TH" dirty="0"/>
            </a:p>
          </p:txBody>
        </p:sp>
        <p:sp>
          <p:nvSpPr>
            <p:cNvPr id="31770" name="Text Box 26"/>
            <p:cNvSpPr txBox="1">
              <a:spLocks noChangeArrowheads="1"/>
            </p:cNvSpPr>
            <p:nvPr/>
          </p:nvSpPr>
          <p:spPr bwMode="auto">
            <a:xfrm>
              <a:off x="5638832" y="4180368"/>
              <a:ext cx="3219448" cy="519113"/>
            </a:xfrm>
            <a:prstGeom prst="rect">
              <a:avLst/>
            </a:prstGeom>
            <a:noFill/>
            <a:ln w="31750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th-TH" dirty="0"/>
                <a:t>ระยะทางที่คลื่นเคลื่อนที่ได้ </a:t>
              </a:r>
              <a:r>
                <a:rPr lang="en-US" dirty="0">
                  <a:latin typeface="Angsana New" pitchFamily="18" charset="-34"/>
                </a:rPr>
                <a:t>(m)</a:t>
              </a:r>
              <a:endParaRPr lang="th-TH" dirty="0">
                <a:latin typeface="Angsana New" pitchFamily="18" charset="-34"/>
              </a:endParaRPr>
            </a:p>
          </p:txBody>
        </p:sp>
        <p:sp>
          <p:nvSpPr>
            <p:cNvPr id="31771" name="Text Box 27"/>
            <p:cNvSpPr txBox="1">
              <a:spLocks noChangeArrowheads="1"/>
            </p:cNvSpPr>
            <p:nvPr/>
          </p:nvSpPr>
          <p:spPr bwMode="auto">
            <a:xfrm>
              <a:off x="5637192" y="4624399"/>
              <a:ext cx="3048000" cy="519113"/>
            </a:xfrm>
            <a:prstGeom prst="rect">
              <a:avLst/>
            </a:prstGeom>
            <a:noFill/>
            <a:ln w="3175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th-TH" dirty="0"/>
                <a:t>เวลาที่ใช้ในการ</a:t>
              </a:r>
              <a:r>
                <a:rPr lang="th-TH" dirty="0">
                  <a:latin typeface="Angsana New" pitchFamily="18" charset="-34"/>
                </a:rPr>
                <a:t>เคลื่อนที่ (</a:t>
              </a:r>
              <a:r>
                <a:rPr lang="en-US" dirty="0">
                  <a:latin typeface="Angsana New" pitchFamily="18" charset="-34"/>
                </a:rPr>
                <a:t>s)</a:t>
              </a:r>
              <a:endParaRPr lang="th-TH" dirty="0"/>
            </a:p>
          </p:txBody>
        </p:sp>
        <p:sp>
          <p:nvSpPr>
            <p:cNvPr id="31772" name="Text Box 28"/>
            <p:cNvSpPr txBox="1">
              <a:spLocks noChangeArrowheads="1"/>
            </p:cNvSpPr>
            <p:nvPr/>
          </p:nvSpPr>
          <p:spPr bwMode="auto">
            <a:xfrm>
              <a:off x="5680074" y="5053027"/>
              <a:ext cx="2743200" cy="519113"/>
            </a:xfrm>
            <a:prstGeom prst="rect">
              <a:avLst/>
            </a:prstGeom>
            <a:noFill/>
            <a:ln w="3175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th-TH" dirty="0">
                  <a:latin typeface="Angsana New" pitchFamily="18" charset="-34"/>
                </a:rPr>
                <a:t>ความยาวคลื่น </a:t>
              </a:r>
              <a:r>
                <a:rPr lang="en-US" dirty="0">
                  <a:latin typeface="Angsana New" pitchFamily="18" charset="-34"/>
                </a:rPr>
                <a:t>(m)</a:t>
              </a:r>
              <a:endParaRPr lang="th-TH" dirty="0">
                <a:latin typeface="Angsana New" pitchFamily="18" charset="-34"/>
              </a:endParaRPr>
            </a:p>
          </p:txBody>
        </p:sp>
        <p:sp>
          <p:nvSpPr>
            <p:cNvPr id="31773" name="Text Box 29"/>
            <p:cNvSpPr txBox="1">
              <a:spLocks noChangeArrowheads="1"/>
            </p:cNvSpPr>
            <p:nvPr/>
          </p:nvSpPr>
          <p:spPr bwMode="auto">
            <a:xfrm>
              <a:off x="5680074" y="5429264"/>
              <a:ext cx="2743200" cy="519113"/>
            </a:xfrm>
            <a:prstGeom prst="rect">
              <a:avLst/>
            </a:prstGeom>
            <a:noFill/>
            <a:ln w="3175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th-TH" dirty="0">
                  <a:latin typeface="Angsana New" pitchFamily="18" charset="-34"/>
                </a:rPr>
                <a:t>คาบของการเคลื่อนที่ </a:t>
              </a:r>
              <a:r>
                <a:rPr lang="en-US" dirty="0">
                  <a:latin typeface="Angsana New" pitchFamily="18" charset="-34"/>
                </a:rPr>
                <a:t>(s)</a:t>
              </a:r>
              <a:endParaRPr lang="th-TH" dirty="0">
                <a:latin typeface="Angsana New" pitchFamily="18" charset="-34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331225" y="1452714"/>
            <a:ext cx="1990556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7.</a:t>
            </a:r>
            <a:r>
              <a:rPr lang="th-TH" b="1" dirty="0" smtClean="0"/>
              <a:t>ความเร็วคลื่น</a:t>
            </a:r>
            <a:endParaRPr lang="th-TH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674940" y="4714860"/>
            <a:ext cx="4214842" cy="1449628"/>
            <a:chOff x="357158" y="3622446"/>
            <a:chExt cx="4214842" cy="1449628"/>
          </a:xfrm>
        </p:grpSpPr>
        <p:sp>
          <p:nvSpPr>
            <p:cNvPr id="31750" name="Rectangle 6"/>
            <p:cNvSpPr>
              <a:spLocks noChangeArrowheads="1"/>
            </p:cNvSpPr>
            <p:nvPr/>
          </p:nvSpPr>
          <p:spPr bwMode="auto">
            <a:xfrm>
              <a:off x="357158" y="3622446"/>
              <a:ext cx="4000528" cy="1449628"/>
            </a:xfrm>
            <a:prstGeom prst="rect">
              <a:avLst/>
            </a:prstGeom>
            <a:solidFill>
              <a:srgbClr val="FFFF99">
                <a:alpha val="17000"/>
              </a:srgbClr>
            </a:solidFill>
            <a:ln w="31750" algn="ctr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endParaRPr lang="th-TH" sz="5400"/>
            </a:p>
          </p:txBody>
        </p:sp>
        <p:graphicFrame>
          <p:nvGraphicFramePr>
            <p:cNvPr id="31748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13079014"/>
                </p:ext>
              </p:extLst>
            </p:nvPr>
          </p:nvGraphicFramePr>
          <p:xfrm>
            <a:off x="3565536" y="3987707"/>
            <a:ext cx="1006464" cy="727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6" name="Equation" r:id="rId15" imgW="215640" imgH="203040" progId="Equation.3">
                    <p:embed/>
                  </p:oleObj>
                </mc:Choice>
                <mc:Fallback>
                  <p:oleObj name="Equation" r:id="rId15" imgW="21564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5536" y="3987707"/>
                          <a:ext cx="1006464" cy="72717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3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23146643"/>
                </p:ext>
              </p:extLst>
            </p:nvPr>
          </p:nvGraphicFramePr>
          <p:xfrm>
            <a:off x="428596" y="4079069"/>
            <a:ext cx="422276" cy="6358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7" name="Equation" r:id="rId17" imgW="114201" imgH="139579" progId="Equation.3">
                    <p:embed/>
                  </p:oleObj>
                </mc:Choice>
                <mc:Fallback>
                  <p:oleObj name="Equation" r:id="rId17" imgW="114201" imgH="13957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596" y="4079069"/>
                          <a:ext cx="422276" cy="6358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4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80958498"/>
                </p:ext>
              </p:extLst>
            </p:nvPr>
          </p:nvGraphicFramePr>
          <p:xfrm>
            <a:off x="1428728" y="3643314"/>
            <a:ext cx="642942" cy="13876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8" name="Equation" r:id="rId18" imgW="139680" imgH="393480" progId="Equation.3">
                    <p:embed/>
                  </p:oleObj>
                </mc:Choice>
                <mc:Fallback>
                  <p:oleObj name="Equation" r:id="rId18" imgW="13968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8728" y="3643314"/>
                          <a:ext cx="642942" cy="13876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5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53131104"/>
                </p:ext>
              </p:extLst>
            </p:nvPr>
          </p:nvGraphicFramePr>
          <p:xfrm>
            <a:off x="1000100" y="4214812"/>
            <a:ext cx="500066" cy="307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9" name="Equation" r:id="rId20" imgW="126720" imgH="101520" progId="Equation.3">
                    <p:embed/>
                  </p:oleObj>
                </mc:Choice>
                <mc:Fallback>
                  <p:oleObj name="Equation" r:id="rId20" imgW="126720" imgH="1015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0100" y="4214812"/>
                          <a:ext cx="500066" cy="3071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6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06068872"/>
                </p:ext>
              </p:extLst>
            </p:nvPr>
          </p:nvGraphicFramePr>
          <p:xfrm>
            <a:off x="2527291" y="3684599"/>
            <a:ext cx="758825" cy="1387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40" name="Equation" r:id="rId22" imgW="164880" imgH="393480" progId="Equation.3">
                    <p:embed/>
                  </p:oleObj>
                </mc:Choice>
                <mc:Fallback>
                  <p:oleObj name="Equation" r:id="rId22" imgW="16488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7291" y="3684599"/>
                          <a:ext cx="758825" cy="1387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7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90502179"/>
                </p:ext>
              </p:extLst>
            </p:nvPr>
          </p:nvGraphicFramePr>
          <p:xfrm>
            <a:off x="2071670" y="4213227"/>
            <a:ext cx="500066" cy="307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41" name="Equation" r:id="rId24" imgW="126720" imgH="101520" progId="Equation.3">
                    <p:embed/>
                  </p:oleObj>
                </mc:Choice>
                <mc:Fallback>
                  <p:oleObj name="Equation" r:id="rId24" imgW="126720" imgH="1015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1670" y="4213227"/>
                          <a:ext cx="500066" cy="3071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8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96814859"/>
                </p:ext>
              </p:extLst>
            </p:nvPr>
          </p:nvGraphicFramePr>
          <p:xfrm>
            <a:off x="3214681" y="4214818"/>
            <a:ext cx="500063" cy="306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42" name="Equation" r:id="rId26" imgW="126720" imgH="101520" progId="Equation.3">
                    <p:embed/>
                  </p:oleObj>
                </mc:Choice>
                <mc:Fallback>
                  <p:oleObj name="Equation" r:id="rId26" imgW="126720" imgH="1015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4681" y="4214818"/>
                          <a:ext cx="500063" cy="3063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5"/>
          <p:cNvGrpSpPr/>
          <p:nvPr/>
        </p:nvGrpSpPr>
        <p:grpSpPr>
          <a:xfrm>
            <a:off x="664177" y="2041042"/>
            <a:ext cx="6429420" cy="2357454"/>
            <a:chOff x="142844" y="1142984"/>
            <a:chExt cx="6429420" cy="2357454"/>
          </a:xfrm>
        </p:grpSpPr>
        <p:grpSp>
          <p:nvGrpSpPr>
            <p:cNvPr id="5" name="Group 4"/>
            <p:cNvGrpSpPr/>
            <p:nvPr/>
          </p:nvGrpSpPr>
          <p:grpSpPr>
            <a:xfrm>
              <a:off x="1238256" y="1712340"/>
              <a:ext cx="4191000" cy="1788098"/>
              <a:chOff x="1238256" y="1712340"/>
              <a:chExt cx="4191000" cy="1788098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rot="5400000">
                <a:off x="1059661" y="3181115"/>
                <a:ext cx="357190" cy="0"/>
              </a:xfrm>
              <a:prstGeom prst="line">
                <a:avLst/>
              </a:prstGeom>
              <a:ln w="381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5400000">
                <a:off x="2631297" y="3181115"/>
                <a:ext cx="357190" cy="0"/>
              </a:xfrm>
              <a:prstGeom prst="line">
                <a:avLst/>
              </a:prstGeom>
              <a:ln w="381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" name="Group 3"/>
              <p:cNvGrpSpPr/>
              <p:nvPr/>
            </p:nvGrpSpPr>
            <p:grpSpPr>
              <a:xfrm>
                <a:off x="1238256" y="1712340"/>
                <a:ext cx="4191000" cy="1788098"/>
                <a:chOff x="1238256" y="1712340"/>
                <a:chExt cx="4191000" cy="1788098"/>
              </a:xfrm>
            </p:grpSpPr>
            <p:sp>
              <p:nvSpPr>
                <p:cNvPr id="28" name="Freeform 27"/>
                <p:cNvSpPr/>
                <p:nvPr/>
              </p:nvSpPr>
              <p:spPr>
                <a:xfrm>
                  <a:off x="1238256" y="2269076"/>
                  <a:ext cx="1571636" cy="714380"/>
                </a:xfrm>
                <a:custGeom>
                  <a:avLst/>
                  <a:gdLst>
                    <a:gd name="connsiteX0" fmla="*/ 0 w 2781836"/>
                    <a:gd name="connsiteY0" fmla="*/ 815662 h 1603420"/>
                    <a:gd name="connsiteX1" fmla="*/ 669701 w 2781836"/>
                    <a:gd name="connsiteY1" fmla="*/ 4293 h 1603420"/>
                    <a:gd name="connsiteX2" fmla="*/ 1416676 w 2781836"/>
                    <a:gd name="connsiteY2" fmla="*/ 841420 h 1603420"/>
                    <a:gd name="connsiteX3" fmla="*/ 2099256 w 2781836"/>
                    <a:gd name="connsiteY3" fmla="*/ 1601274 h 1603420"/>
                    <a:gd name="connsiteX4" fmla="*/ 2781836 w 2781836"/>
                    <a:gd name="connsiteY4" fmla="*/ 828541 h 1603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81836" h="1603420">
                      <a:moveTo>
                        <a:pt x="0" y="815662"/>
                      </a:moveTo>
                      <a:cubicBezTo>
                        <a:pt x="216794" y="407831"/>
                        <a:pt x="433588" y="0"/>
                        <a:pt x="669701" y="4293"/>
                      </a:cubicBezTo>
                      <a:cubicBezTo>
                        <a:pt x="905814" y="8586"/>
                        <a:pt x="1416676" y="841420"/>
                        <a:pt x="1416676" y="841420"/>
                      </a:cubicBezTo>
                      <a:cubicBezTo>
                        <a:pt x="1654935" y="1107583"/>
                        <a:pt x="1871729" y="1603420"/>
                        <a:pt x="2099256" y="1601274"/>
                      </a:cubicBezTo>
                      <a:cubicBezTo>
                        <a:pt x="2326783" y="1599128"/>
                        <a:pt x="2781836" y="828541"/>
                        <a:pt x="2781836" y="828541"/>
                      </a:cubicBezTo>
                    </a:path>
                  </a:pathLst>
                </a:cu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1238256" y="3216834"/>
                  <a:ext cx="642942" cy="3247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TextBox 34"/>
                <p:cNvSpPr txBox="1"/>
                <p:nvPr/>
              </p:nvSpPr>
              <p:spPr>
                <a:xfrm>
                  <a:off x="1857356" y="2977218"/>
                  <a:ext cx="64294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b="1" dirty="0" smtClean="0">
                      <a:solidFill>
                        <a:srgbClr val="660066"/>
                      </a:solidFill>
                    </a:rPr>
                    <a:t>λ</a:t>
                  </a:r>
                  <a:endParaRPr lang="th-TH" b="1" dirty="0">
                    <a:solidFill>
                      <a:srgbClr val="660066"/>
                    </a:solidFill>
                  </a:endParaRPr>
                </a:p>
              </p:txBody>
            </p:sp>
            <p:grpSp>
              <p:nvGrpSpPr>
                <p:cNvPr id="36" name="Group 69"/>
                <p:cNvGrpSpPr>
                  <a:grpSpLocks/>
                </p:cNvGrpSpPr>
                <p:nvPr/>
              </p:nvGrpSpPr>
              <p:grpSpPr bwMode="auto">
                <a:xfrm>
                  <a:off x="1238256" y="1743853"/>
                  <a:ext cx="4191000" cy="1409697"/>
                  <a:chOff x="912" y="555"/>
                  <a:chExt cx="2640" cy="1248"/>
                </a:xfrm>
              </p:grpSpPr>
              <p:sp>
                <p:nvSpPr>
                  <p:cNvPr id="37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912" y="555"/>
                    <a:ext cx="0" cy="1248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endParaRPr lang="th-TH"/>
                  </a:p>
                </p:txBody>
              </p:sp>
              <p:sp>
                <p:nvSpPr>
                  <p:cNvPr id="38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912" y="1353"/>
                    <a:ext cx="2640" cy="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endParaRPr lang="th-TH"/>
                  </a:p>
                </p:txBody>
              </p:sp>
            </p:grpSp>
            <p:sp>
              <p:nvSpPr>
                <p:cNvPr id="39" name="Right Arrow 38"/>
                <p:cNvSpPr/>
                <p:nvPr/>
              </p:nvSpPr>
              <p:spPr>
                <a:xfrm>
                  <a:off x="2024074" y="2071678"/>
                  <a:ext cx="428628" cy="142876"/>
                </a:xfrm>
                <a:prstGeom prst="right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52" name="Freeform 51"/>
                <p:cNvSpPr/>
                <p:nvPr/>
              </p:nvSpPr>
              <p:spPr>
                <a:xfrm>
                  <a:off x="2809892" y="2288140"/>
                  <a:ext cx="1571636" cy="714380"/>
                </a:xfrm>
                <a:custGeom>
                  <a:avLst/>
                  <a:gdLst>
                    <a:gd name="connsiteX0" fmla="*/ 0 w 2781836"/>
                    <a:gd name="connsiteY0" fmla="*/ 815662 h 1603420"/>
                    <a:gd name="connsiteX1" fmla="*/ 669701 w 2781836"/>
                    <a:gd name="connsiteY1" fmla="*/ 4293 h 1603420"/>
                    <a:gd name="connsiteX2" fmla="*/ 1416676 w 2781836"/>
                    <a:gd name="connsiteY2" fmla="*/ 841420 h 1603420"/>
                    <a:gd name="connsiteX3" fmla="*/ 2099256 w 2781836"/>
                    <a:gd name="connsiteY3" fmla="*/ 1601274 h 1603420"/>
                    <a:gd name="connsiteX4" fmla="*/ 2781836 w 2781836"/>
                    <a:gd name="connsiteY4" fmla="*/ 828541 h 1603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81836" h="1603420">
                      <a:moveTo>
                        <a:pt x="0" y="815662"/>
                      </a:moveTo>
                      <a:cubicBezTo>
                        <a:pt x="216794" y="407831"/>
                        <a:pt x="433588" y="0"/>
                        <a:pt x="669701" y="4293"/>
                      </a:cubicBezTo>
                      <a:cubicBezTo>
                        <a:pt x="905814" y="8586"/>
                        <a:pt x="1416676" y="841420"/>
                        <a:pt x="1416676" y="841420"/>
                      </a:cubicBezTo>
                      <a:cubicBezTo>
                        <a:pt x="1654935" y="1107583"/>
                        <a:pt x="1871729" y="1603420"/>
                        <a:pt x="2099256" y="1601274"/>
                      </a:cubicBezTo>
                      <a:cubicBezTo>
                        <a:pt x="2326783" y="1599128"/>
                        <a:pt x="2781836" y="828541"/>
                        <a:pt x="2781836" y="828541"/>
                      </a:cubicBezTo>
                    </a:path>
                  </a:pathLst>
                </a:cu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cxnSp>
              <p:nvCxnSpPr>
                <p:cNvPr id="56" name="Straight Connector 55"/>
                <p:cNvCxnSpPr/>
                <p:nvPr/>
              </p:nvCxnSpPr>
              <p:spPr>
                <a:xfrm>
                  <a:off x="2238388" y="3216834"/>
                  <a:ext cx="571504" cy="0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aphicFrame>
              <p:nvGraphicFramePr>
                <p:cNvPr id="36879" name="Object 1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389530410"/>
                    </p:ext>
                  </p:extLst>
                </p:nvPr>
              </p:nvGraphicFramePr>
              <p:xfrm>
                <a:off x="2024074" y="1712340"/>
                <a:ext cx="285752" cy="43077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2543" name="Equation" r:id="rId27" imgW="114201" imgH="139579" progId="Equation.3">
                        <p:embed/>
                      </p:oleObj>
                    </mc:Choice>
                    <mc:Fallback>
                      <p:oleObj name="Equation" r:id="rId27" imgW="114201" imgH="139579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024074" y="1712340"/>
                              <a:ext cx="285752" cy="430776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sp>
          <p:nvSpPr>
            <p:cNvPr id="60" name="Text Box 47"/>
            <p:cNvSpPr txBox="1">
              <a:spLocks noChangeArrowheads="1"/>
            </p:cNvSpPr>
            <p:nvPr/>
          </p:nvSpPr>
          <p:spPr bwMode="auto">
            <a:xfrm>
              <a:off x="142844" y="1142984"/>
              <a:ext cx="217927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th-TH" sz="1800" b="1" dirty="0">
                  <a:cs typeface="+mj-cs"/>
                </a:rPr>
                <a:t>การกระจัด</a:t>
              </a:r>
              <a:r>
                <a:rPr lang="th-TH" sz="1800" b="1" dirty="0" smtClean="0">
                  <a:cs typeface="+mj-cs"/>
                </a:rPr>
                <a:t>ของ</a:t>
              </a:r>
            </a:p>
            <a:p>
              <a:pPr algn="ctr"/>
              <a:r>
                <a:rPr lang="th-TH" sz="1800" b="1" dirty="0" smtClean="0">
                  <a:cs typeface="+mj-cs"/>
                </a:rPr>
                <a:t>อนุภาค</a:t>
              </a:r>
              <a:r>
                <a:rPr lang="th-TH" sz="1800" b="1" dirty="0">
                  <a:cs typeface="+mj-cs"/>
                </a:rPr>
                <a:t>ตัวกลาง (เมตร)</a:t>
              </a:r>
            </a:p>
          </p:txBody>
        </p:sp>
        <p:sp>
          <p:nvSpPr>
            <p:cNvPr id="61" name="Text Box 46"/>
            <p:cNvSpPr txBox="1">
              <a:spLocks noChangeArrowheads="1"/>
            </p:cNvSpPr>
            <p:nvPr/>
          </p:nvSpPr>
          <p:spPr bwMode="auto">
            <a:xfrm>
              <a:off x="5352583" y="2285992"/>
              <a:ext cx="121968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th-TH" sz="1800" b="1" dirty="0">
                  <a:cs typeface="+mj-cs"/>
                </a:rPr>
                <a:t>ระยะทางที่คลื่นเคลื่อนที่ (เมตร)</a:t>
              </a:r>
            </a:p>
          </p:txBody>
        </p:sp>
      </p:grpSp>
      <p:sp>
        <p:nvSpPr>
          <p:cNvPr id="46" name="Title 2"/>
          <p:cNvSpPr txBox="1">
            <a:spLocks/>
          </p:cNvSpPr>
          <p:nvPr/>
        </p:nvSpPr>
        <p:spPr>
          <a:xfrm>
            <a:off x="683568" y="44624"/>
            <a:ext cx="7772400" cy="11521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5400" b="1" smtClean="0"/>
              <a:t>องค์ประกอบคลื่น</a:t>
            </a:r>
            <a:endParaRPr lang="th-TH" sz="5400" b="1" dirty="0"/>
          </a:p>
        </p:txBody>
      </p:sp>
      <p:sp>
        <p:nvSpPr>
          <p:cNvPr id="53" name="Title 2"/>
          <p:cNvSpPr txBox="1">
            <a:spLocks/>
          </p:cNvSpPr>
          <p:nvPr/>
        </p:nvSpPr>
        <p:spPr>
          <a:xfrm>
            <a:off x="5711088" y="1452714"/>
            <a:ext cx="2592211" cy="9102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2400" dirty="0"/>
              <a:t>ระยะทางที่คลื่นเคลื่อนที่ได้</a:t>
            </a:r>
            <a:r>
              <a:rPr lang="en-US" sz="2400" dirty="0"/>
              <a:t> </a:t>
            </a:r>
            <a:r>
              <a:rPr lang="en-US" sz="1700" dirty="0"/>
              <a:t>1 </a:t>
            </a:r>
            <a:r>
              <a:rPr lang="th-TH" sz="2400" dirty="0" smtClean="0"/>
              <a:t>ลูก</a:t>
            </a:r>
            <a:r>
              <a:rPr lang="en-US" sz="2400" dirty="0" smtClean="0"/>
              <a:t>(</a:t>
            </a:r>
            <a:r>
              <a:rPr lang="en-US" sz="1700" dirty="0" smtClean="0"/>
              <a:t>1</a:t>
            </a:r>
            <a:r>
              <a:rPr lang="en-US" sz="2400" dirty="0" smtClean="0"/>
              <a:t> </a:t>
            </a:r>
            <a:r>
              <a:rPr lang="th-TH" sz="2400" dirty="0" smtClean="0"/>
              <a:t>รอบ</a:t>
            </a:r>
            <a:r>
              <a:rPr lang="en-US" sz="2400" dirty="0" smtClean="0"/>
              <a:t>) </a:t>
            </a:r>
            <a:r>
              <a:rPr lang="th-TH" sz="2400" dirty="0" smtClean="0"/>
              <a:t>ใน</a:t>
            </a:r>
            <a:r>
              <a:rPr lang="th-TH" sz="2400" dirty="0"/>
              <a:t>เวลา</a:t>
            </a:r>
            <a:r>
              <a:rPr lang="en-US" sz="2400" dirty="0"/>
              <a:t> </a:t>
            </a:r>
            <a:r>
              <a:rPr lang="en-US" sz="1700" dirty="0"/>
              <a:t>1</a:t>
            </a:r>
            <a:r>
              <a:rPr lang="en-US" sz="2400" dirty="0"/>
              <a:t>  </a:t>
            </a:r>
            <a:r>
              <a:rPr lang="th-TH" sz="2400" dirty="0"/>
              <a:t>วินาที</a:t>
            </a:r>
            <a:endParaRPr lang="th-TH" sz="24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7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847748" y="285728"/>
            <a:ext cx="4267200" cy="584775"/>
          </a:xfrm>
          <a:prstGeom prst="rect">
            <a:avLst/>
          </a:prstGeom>
          <a:solidFill>
            <a:srgbClr val="FF99CC">
              <a:alpha val="73000"/>
            </a:srgbClr>
          </a:solidFill>
          <a:ln w="31750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3200" dirty="0" smtClean="0">
                <a:latin typeface="Angsana New" pitchFamily="18" charset="-34"/>
              </a:rPr>
              <a:t>โจทย์ตัวอย่างองค์ประกอบ</a:t>
            </a:r>
            <a:r>
              <a:rPr lang="th-TH" sz="3200" dirty="0">
                <a:latin typeface="Angsana New" pitchFamily="18" charset="-34"/>
              </a:rPr>
              <a:t>ของคลื่น</a:t>
            </a:r>
            <a:endParaRPr lang="th-TH" dirty="0">
              <a:latin typeface="Angsana New" pitchFamily="18" charset="-34"/>
            </a:endParaRPr>
          </a:p>
        </p:txBody>
      </p:sp>
      <p:sp>
        <p:nvSpPr>
          <p:cNvPr id="12336" name="Text Box 48"/>
          <p:cNvSpPr txBox="1">
            <a:spLocks noChangeArrowheads="1"/>
          </p:cNvSpPr>
          <p:nvPr/>
        </p:nvSpPr>
        <p:spPr bwMode="auto">
          <a:xfrm>
            <a:off x="2043138" y="3957638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1</a:t>
            </a:r>
            <a:r>
              <a:rPr lang="th-TH" sz="2400" b="0" dirty="0" smtClean="0">
                <a:solidFill>
                  <a:srgbClr val="0033CC"/>
                </a:solidFill>
              </a:rPr>
              <a:t>) </a:t>
            </a:r>
            <a:r>
              <a:rPr lang="th-TH" sz="2400" b="0" dirty="0">
                <a:solidFill>
                  <a:srgbClr val="0033CC"/>
                </a:solidFill>
              </a:rPr>
              <a:t>ขนาด</a:t>
            </a:r>
            <a:r>
              <a:rPr lang="th-TH" sz="2400" b="0" dirty="0" err="1" smtClean="0">
                <a:solidFill>
                  <a:srgbClr val="0033CC"/>
                </a:solidFill>
              </a:rPr>
              <a:t>แอม</a:t>
            </a:r>
            <a:r>
              <a:rPr lang="th-TH" sz="2400" b="0" dirty="0" smtClean="0">
                <a:solidFill>
                  <a:srgbClr val="0033CC"/>
                </a:solidFill>
              </a:rPr>
              <a:t>พลิ</a:t>
            </a:r>
            <a:r>
              <a:rPr lang="th-TH" sz="2400" b="0" dirty="0" err="1">
                <a:solidFill>
                  <a:srgbClr val="0033CC"/>
                </a:solidFill>
              </a:rPr>
              <a:t>จูด</a:t>
            </a:r>
            <a:r>
              <a:rPr lang="th-TH" sz="2400" b="0" dirty="0">
                <a:solidFill>
                  <a:srgbClr val="0033CC"/>
                </a:solidFill>
              </a:rPr>
              <a:t> </a:t>
            </a:r>
            <a:r>
              <a:rPr lang="en-US" sz="2400" b="0" dirty="0">
                <a:solidFill>
                  <a:srgbClr val="0033CC"/>
                </a:solidFill>
              </a:rPr>
              <a:t>    </a:t>
            </a:r>
            <a:endParaRPr lang="th-TH" sz="2400" b="0" dirty="0">
              <a:solidFill>
                <a:srgbClr val="0033CC"/>
              </a:solidFill>
            </a:endParaRPr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>
            <a:off x="2447948" y="2495528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>
            <a:off x="3362348" y="2495528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>
            <a:off x="4276748" y="2495528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12321" name="Line 33"/>
          <p:cNvSpPr>
            <a:spLocks noChangeShapeType="1"/>
          </p:cNvSpPr>
          <p:nvPr/>
        </p:nvSpPr>
        <p:spPr bwMode="auto">
          <a:xfrm>
            <a:off x="5191148" y="2495528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1457348" y="1504928"/>
            <a:ext cx="4343400" cy="1981200"/>
            <a:chOff x="864" y="1440"/>
            <a:chExt cx="2736" cy="1248"/>
          </a:xfrm>
        </p:grpSpPr>
        <p:sp>
          <p:nvSpPr>
            <p:cNvPr id="12310" name="Line 22"/>
            <p:cNvSpPr>
              <a:spLocks noChangeShapeType="1"/>
            </p:cNvSpPr>
            <p:nvPr/>
          </p:nvSpPr>
          <p:spPr bwMode="auto">
            <a:xfrm>
              <a:off x="912" y="1440"/>
              <a:ext cx="0" cy="124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th-TH"/>
            </a:p>
          </p:txBody>
        </p:sp>
        <p:sp>
          <p:nvSpPr>
            <p:cNvPr id="12311" name="Line 23"/>
            <p:cNvSpPr>
              <a:spLocks noChangeShapeType="1"/>
            </p:cNvSpPr>
            <p:nvPr/>
          </p:nvSpPr>
          <p:spPr bwMode="auto">
            <a:xfrm>
              <a:off x="912" y="2112"/>
              <a:ext cx="264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th-TH"/>
            </a:p>
          </p:txBody>
        </p:sp>
        <p:sp>
          <p:nvSpPr>
            <p:cNvPr id="12313" name="Line 25"/>
            <p:cNvSpPr>
              <a:spLocks noChangeShapeType="1"/>
            </p:cNvSpPr>
            <p:nvPr/>
          </p:nvSpPr>
          <p:spPr bwMode="auto">
            <a:xfrm>
              <a:off x="864" y="2496"/>
              <a:ext cx="27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th-TH"/>
            </a:p>
          </p:txBody>
        </p:sp>
        <p:sp>
          <p:nvSpPr>
            <p:cNvPr id="12322" name="Line 34"/>
            <p:cNvSpPr>
              <a:spLocks noChangeShapeType="1"/>
            </p:cNvSpPr>
            <p:nvPr/>
          </p:nvSpPr>
          <p:spPr bwMode="auto">
            <a:xfrm>
              <a:off x="864" y="1728"/>
              <a:ext cx="26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th-TH"/>
            </a:p>
          </p:txBody>
        </p:sp>
      </p:grpSp>
      <p:sp>
        <p:nvSpPr>
          <p:cNvPr id="12323" name="Freeform 35"/>
          <p:cNvSpPr>
            <a:spLocks/>
          </p:cNvSpPr>
          <p:nvPr/>
        </p:nvSpPr>
        <p:spPr bwMode="auto">
          <a:xfrm>
            <a:off x="1533548" y="1962128"/>
            <a:ext cx="3657600" cy="12192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288" y="0"/>
              </a:cxn>
              <a:cxn ang="0">
                <a:pos x="576" y="384"/>
              </a:cxn>
              <a:cxn ang="0">
                <a:pos x="864" y="768"/>
              </a:cxn>
              <a:cxn ang="0">
                <a:pos x="1152" y="384"/>
              </a:cxn>
              <a:cxn ang="0">
                <a:pos x="1440" y="0"/>
              </a:cxn>
              <a:cxn ang="0">
                <a:pos x="1728" y="384"/>
              </a:cxn>
              <a:cxn ang="0">
                <a:pos x="2016" y="768"/>
              </a:cxn>
              <a:cxn ang="0">
                <a:pos x="2304" y="384"/>
              </a:cxn>
            </a:cxnLst>
            <a:rect l="0" t="0" r="r" b="b"/>
            <a:pathLst>
              <a:path w="2304" h="768">
                <a:moveTo>
                  <a:pt x="0" y="384"/>
                </a:moveTo>
                <a:cubicBezTo>
                  <a:pt x="96" y="192"/>
                  <a:pt x="192" y="0"/>
                  <a:pt x="288" y="0"/>
                </a:cubicBezTo>
                <a:cubicBezTo>
                  <a:pt x="384" y="0"/>
                  <a:pt x="480" y="256"/>
                  <a:pt x="576" y="384"/>
                </a:cubicBezTo>
                <a:cubicBezTo>
                  <a:pt x="672" y="512"/>
                  <a:pt x="768" y="768"/>
                  <a:pt x="864" y="768"/>
                </a:cubicBezTo>
                <a:cubicBezTo>
                  <a:pt x="960" y="768"/>
                  <a:pt x="1056" y="512"/>
                  <a:pt x="1152" y="384"/>
                </a:cubicBezTo>
                <a:cubicBezTo>
                  <a:pt x="1248" y="256"/>
                  <a:pt x="1344" y="0"/>
                  <a:pt x="1440" y="0"/>
                </a:cubicBezTo>
                <a:cubicBezTo>
                  <a:pt x="1536" y="0"/>
                  <a:pt x="1632" y="256"/>
                  <a:pt x="1728" y="384"/>
                </a:cubicBezTo>
                <a:cubicBezTo>
                  <a:pt x="1824" y="512"/>
                  <a:pt x="1920" y="768"/>
                  <a:pt x="2016" y="768"/>
                </a:cubicBezTo>
                <a:cubicBezTo>
                  <a:pt x="2112" y="768"/>
                  <a:pt x="2256" y="448"/>
                  <a:pt x="2304" y="384"/>
                </a:cubicBezTo>
              </a:path>
            </a:pathLst>
          </a:custGeom>
          <a:noFill/>
          <a:ln w="317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12326" name="Text Box 38"/>
          <p:cNvSpPr txBox="1">
            <a:spLocks noChangeArrowheads="1"/>
          </p:cNvSpPr>
          <p:nvPr/>
        </p:nvSpPr>
        <p:spPr bwMode="auto">
          <a:xfrm>
            <a:off x="2295548" y="2571728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2</a:t>
            </a:r>
          </a:p>
        </p:txBody>
      </p:sp>
      <p:sp>
        <p:nvSpPr>
          <p:cNvPr id="12327" name="Text Box 39"/>
          <p:cNvSpPr txBox="1">
            <a:spLocks noChangeArrowheads="1"/>
          </p:cNvSpPr>
          <p:nvPr/>
        </p:nvSpPr>
        <p:spPr bwMode="auto">
          <a:xfrm>
            <a:off x="3209948" y="2571728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4</a:t>
            </a:r>
          </a:p>
        </p:txBody>
      </p:sp>
      <p:sp>
        <p:nvSpPr>
          <p:cNvPr id="12328" name="Text Box 40"/>
          <p:cNvSpPr txBox="1">
            <a:spLocks noChangeArrowheads="1"/>
          </p:cNvSpPr>
          <p:nvPr/>
        </p:nvSpPr>
        <p:spPr bwMode="auto">
          <a:xfrm>
            <a:off x="4124348" y="2586016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6</a:t>
            </a:r>
          </a:p>
        </p:txBody>
      </p:sp>
      <p:sp>
        <p:nvSpPr>
          <p:cNvPr id="12329" name="Text Box 41"/>
          <p:cNvSpPr txBox="1">
            <a:spLocks noChangeArrowheads="1"/>
          </p:cNvSpPr>
          <p:nvPr/>
        </p:nvSpPr>
        <p:spPr bwMode="auto">
          <a:xfrm>
            <a:off x="5038748" y="2571728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8</a:t>
            </a:r>
          </a:p>
        </p:txBody>
      </p:sp>
      <p:sp>
        <p:nvSpPr>
          <p:cNvPr id="12330" name="Text Box 42"/>
          <p:cNvSpPr txBox="1">
            <a:spLocks noChangeArrowheads="1"/>
          </p:cNvSpPr>
          <p:nvPr/>
        </p:nvSpPr>
        <p:spPr bwMode="auto">
          <a:xfrm>
            <a:off x="1152548" y="1733528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3</a:t>
            </a:r>
          </a:p>
        </p:txBody>
      </p:sp>
      <p:sp>
        <p:nvSpPr>
          <p:cNvPr id="12331" name="Text Box 43"/>
          <p:cNvSpPr txBox="1">
            <a:spLocks noChangeArrowheads="1"/>
          </p:cNvSpPr>
          <p:nvPr/>
        </p:nvSpPr>
        <p:spPr bwMode="auto">
          <a:xfrm>
            <a:off x="1076348" y="3043216"/>
            <a:ext cx="4572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-3</a:t>
            </a:r>
          </a:p>
        </p:txBody>
      </p:sp>
      <p:sp>
        <p:nvSpPr>
          <p:cNvPr id="12334" name="Text Box 46"/>
          <p:cNvSpPr txBox="1">
            <a:spLocks noChangeArrowheads="1"/>
          </p:cNvSpPr>
          <p:nvPr/>
        </p:nvSpPr>
        <p:spPr bwMode="auto">
          <a:xfrm>
            <a:off x="5800748" y="2266928"/>
            <a:ext cx="144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ระยะทางที่คลื่นเคลื่อนที่ (เมตร)</a:t>
            </a:r>
          </a:p>
        </p:txBody>
      </p:sp>
      <p:sp>
        <p:nvSpPr>
          <p:cNvPr id="12335" name="Text Box 47"/>
          <p:cNvSpPr txBox="1">
            <a:spLocks noChangeArrowheads="1"/>
          </p:cNvSpPr>
          <p:nvPr/>
        </p:nvSpPr>
        <p:spPr bwMode="auto">
          <a:xfrm>
            <a:off x="542948" y="1108053"/>
            <a:ext cx="297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การกระจัดของอนุภาคตัวกลาง (เมตร)</a:t>
            </a:r>
          </a:p>
        </p:txBody>
      </p:sp>
      <p:sp>
        <p:nvSpPr>
          <p:cNvPr id="12340" name="Text Box 52"/>
          <p:cNvSpPr txBox="1">
            <a:spLocks noChangeArrowheads="1"/>
          </p:cNvSpPr>
          <p:nvPr/>
        </p:nvSpPr>
        <p:spPr bwMode="auto">
          <a:xfrm>
            <a:off x="1228748" y="2327253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A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12341" name="Text Box 53"/>
          <p:cNvSpPr txBox="1">
            <a:spLocks noChangeArrowheads="1"/>
          </p:cNvSpPr>
          <p:nvPr/>
        </p:nvSpPr>
        <p:spPr bwMode="auto">
          <a:xfrm>
            <a:off x="1838348" y="1641453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B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12342" name="Text Box 54"/>
          <p:cNvSpPr txBox="1">
            <a:spLocks noChangeArrowheads="1"/>
          </p:cNvSpPr>
          <p:nvPr/>
        </p:nvSpPr>
        <p:spPr bwMode="auto">
          <a:xfrm>
            <a:off x="2371748" y="2190728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C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12343" name="Text Box 55"/>
          <p:cNvSpPr txBox="1">
            <a:spLocks noChangeArrowheads="1"/>
          </p:cNvSpPr>
          <p:nvPr/>
        </p:nvSpPr>
        <p:spPr bwMode="auto">
          <a:xfrm>
            <a:off x="2752748" y="3089253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D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12344" name="Text Box 56"/>
          <p:cNvSpPr txBox="1">
            <a:spLocks noChangeArrowheads="1"/>
          </p:cNvSpPr>
          <p:nvPr/>
        </p:nvSpPr>
        <p:spPr bwMode="auto">
          <a:xfrm>
            <a:off x="3133748" y="2174853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 E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12345" name="Text Box 57"/>
          <p:cNvSpPr txBox="1">
            <a:spLocks noChangeArrowheads="1"/>
          </p:cNvSpPr>
          <p:nvPr/>
        </p:nvSpPr>
        <p:spPr bwMode="auto">
          <a:xfrm>
            <a:off x="3667148" y="1581128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F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12346" name="Text Box 58"/>
          <p:cNvSpPr txBox="1">
            <a:spLocks noChangeArrowheads="1"/>
          </p:cNvSpPr>
          <p:nvPr/>
        </p:nvSpPr>
        <p:spPr bwMode="auto">
          <a:xfrm>
            <a:off x="4200548" y="2114528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G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12347" name="Text Box 59"/>
          <p:cNvSpPr txBox="1">
            <a:spLocks noChangeArrowheads="1"/>
          </p:cNvSpPr>
          <p:nvPr/>
        </p:nvSpPr>
        <p:spPr bwMode="auto">
          <a:xfrm>
            <a:off x="4581548" y="3105128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H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12348" name="Text Box 60"/>
          <p:cNvSpPr txBox="1">
            <a:spLocks noChangeArrowheads="1"/>
          </p:cNvSpPr>
          <p:nvPr/>
        </p:nvSpPr>
        <p:spPr bwMode="auto">
          <a:xfrm>
            <a:off x="5114948" y="2114528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I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12358" name="Text Box 70"/>
          <p:cNvSpPr txBox="1">
            <a:spLocks noChangeArrowheads="1"/>
          </p:cNvSpPr>
          <p:nvPr/>
        </p:nvSpPr>
        <p:spPr bwMode="auto">
          <a:xfrm>
            <a:off x="1585938" y="3500438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400" b="0" u="sng">
                <a:solidFill>
                  <a:srgbClr val="0033CC"/>
                </a:solidFill>
              </a:rPr>
              <a:t>จงหา</a:t>
            </a:r>
            <a:r>
              <a:rPr lang="th-TH" sz="2400" b="0">
                <a:solidFill>
                  <a:srgbClr val="0033CC"/>
                </a:solidFill>
              </a:rPr>
              <a:t> </a:t>
            </a:r>
            <a:r>
              <a:rPr lang="en-US" sz="2400" b="0">
                <a:solidFill>
                  <a:srgbClr val="0033CC"/>
                </a:solidFill>
              </a:rPr>
              <a:t>    </a:t>
            </a:r>
            <a:endParaRPr lang="th-TH" sz="2400" b="0">
              <a:solidFill>
                <a:srgbClr val="0033CC"/>
              </a:solidFill>
            </a:endParaRPr>
          </a:p>
        </p:txBody>
      </p:sp>
      <p:sp>
        <p:nvSpPr>
          <p:cNvPr id="12359" name="Text Box 71"/>
          <p:cNvSpPr txBox="1">
            <a:spLocks noChangeArrowheads="1"/>
          </p:cNvSpPr>
          <p:nvPr/>
        </p:nvSpPr>
        <p:spPr bwMode="auto">
          <a:xfrm>
            <a:off x="3871938" y="3895726"/>
            <a:ext cx="1828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b="0">
                <a:solidFill>
                  <a:srgbClr val="FF0000"/>
                </a:solidFill>
              </a:rPr>
              <a:t>3  เมตร</a:t>
            </a: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2028836" y="544403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dirty="0" smtClean="0">
                <a:solidFill>
                  <a:srgbClr val="0033CC"/>
                </a:solidFill>
              </a:rPr>
              <a:t>3</a:t>
            </a:r>
            <a:r>
              <a:rPr lang="th-TH" sz="2400" b="0" dirty="0" smtClean="0">
                <a:solidFill>
                  <a:srgbClr val="0033CC"/>
                </a:solidFill>
              </a:rPr>
              <a:t>) </a:t>
            </a:r>
            <a:r>
              <a:rPr lang="th-TH" sz="2400" b="0" dirty="0">
                <a:solidFill>
                  <a:srgbClr val="0033CC"/>
                </a:solidFill>
              </a:rPr>
              <a:t>ความยาวคลื่น</a:t>
            </a:r>
            <a:r>
              <a:rPr lang="en-US" sz="2400" b="0" dirty="0">
                <a:solidFill>
                  <a:srgbClr val="0033CC"/>
                </a:solidFill>
                <a:latin typeface="Angsana New" pitchFamily="18" charset="-34"/>
              </a:rPr>
              <a:t>   </a:t>
            </a:r>
            <a:endParaRPr lang="th-TH" sz="2400" b="0" dirty="0">
              <a:solidFill>
                <a:srgbClr val="0033CC"/>
              </a:solidFill>
            </a:endParaRP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066541" y="4689567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2</a:t>
            </a:r>
            <a:r>
              <a:rPr lang="th-TH" sz="2400" b="0" dirty="0" smtClean="0">
                <a:solidFill>
                  <a:srgbClr val="0033CC"/>
                </a:solidFill>
              </a:rPr>
              <a:t>) </a:t>
            </a:r>
            <a:r>
              <a:rPr lang="th-TH" sz="2400" b="0" dirty="0">
                <a:solidFill>
                  <a:srgbClr val="0033CC"/>
                </a:solidFill>
              </a:rPr>
              <a:t>คลื่นเคลื่อนที่ได้กี่รอบ</a:t>
            </a:r>
            <a:r>
              <a:rPr lang="en-US" sz="2400" b="0" dirty="0">
                <a:solidFill>
                  <a:srgbClr val="0033CC"/>
                </a:solidFill>
                <a:latin typeface="Angsana New" pitchFamily="18" charset="-34"/>
              </a:rPr>
              <a:t>   </a:t>
            </a:r>
            <a:endParaRPr lang="th-TH" sz="2400" b="0" dirty="0">
              <a:solidFill>
                <a:srgbClr val="0033CC"/>
              </a:solidFill>
            </a:endParaRPr>
          </a:p>
        </p:txBody>
      </p:sp>
      <p:sp>
        <p:nvSpPr>
          <p:cNvPr id="41" name="Text Box 41"/>
          <p:cNvSpPr txBox="1">
            <a:spLocks noChangeArrowheads="1"/>
          </p:cNvSpPr>
          <p:nvPr/>
        </p:nvSpPr>
        <p:spPr bwMode="auto">
          <a:xfrm>
            <a:off x="4200548" y="4689567"/>
            <a:ext cx="1828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Angsana New" pitchFamily="18" charset="-34"/>
              </a:rPr>
              <a:t>2 </a:t>
            </a:r>
            <a:r>
              <a:rPr lang="th-TH" b="0" dirty="0">
                <a:solidFill>
                  <a:srgbClr val="FF0000"/>
                </a:solidFill>
                <a:latin typeface="Angsana New" pitchFamily="18" charset="-34"/>
              </a:rPr>
              <a:t>รอบ</a:t>
            </a:r>
          </a:p>
        </p:txBody>
      </p:sp>
      <p:sp>
        <p:nvSpPr>
          <p:cNvPr id="42" name="Text Box 42"/>
          <p:cNvSpPr txBox="1">
            <a:spLocks noChangeArrowheads="1"/>
          </p:cNvSpPr>
          <p:nvPr/>
        </p:nvSpPr>
        <p:spPr bwMode="auto">
          <a:xfrm>
            <a:off x="3638596" y="5382118"/>
            <a:ext cx="1828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b="0" dirty="0">
                <a:solidFill>
                  <a:srgbClr val="FF0000"/>
                </a:solidFill>
                <a:latin typeface="Angsana New" pitchFamily="18" charset="-34"/>
              </a:rPr>
              <a:t>4 เมตร</a:t>
            </a:r>
          </a:p>
        </p:txBody>
      </p:sp>
    </p:spTree>
    <p:extLst>
      <p:ext uri="{BB962C8B-B14F-4D97-AF65-F5344CB8AC3E}">
        <p14:creationId xmlns:p14="http://schemas.microsoft.com/office/powerpoint/2010/main" val="296421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2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2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2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2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1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1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1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12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336" grpId="0"/>
      <p:bldP spid="12314" grpId="0" animBg="1"/>
      <p:bldP spid="12317" grpId="0" animBg="1"/>
      <p:bldP spid="12319" grpId="0" animBg="1"/>
      <p:bldP spid="12321" grpId="0" animBg="1"/>
      <p:bldP spid="12323" grpId="0" animBg="1"/>
      <p:bldP spid="12326" grpId="0"/>
      <p:bldP spid="12327" grpId="0"/>
      <p:bldP spid="12328" grpId="0"/>
      <p:bldP spid="12329" grpId="0"/>
      <p:bldP spid="12330" grpId="0"/>
      <p:bldP spid="12331" grpId="0"/>
      <p:bldP spid="12334" grpId="0"/>
      <p:bldP spid="12335" grpId="0"/>
      <p:bldP spid="12340" grpId="0"/>
      <p:bldP spid="12341" grpId="0"/>
      <p:bldP spid="12342" grpId="0"/>
      <p:bldP spid="12343" grpId="0"/>
      <p:bldP spid="12344" grpId="0"/>
      <p:bldP spid="12345" grpId="0"/>
      <p:bldP spid="12346" grpId="0"/>
      <p:bldP spid="12347" grpId="0"/>
      <p:bldP spid="12348" grpId="0"/>
      <p:bldP spid="12358" grpId="0"/>
      <p:bldP spid="12359" grpId="0"/>
      <p:bldP spid="39" grpId="0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762000" y="357166"/>
            <a:ext cx="2743200" cy="611188"/>
          </a:xfrm>
          <a:prstGeom prst="rect">
            <a:avLst/>
          </a:prstGeom>
          <a:solidFill>
            <a:srgbClr val="FF99CC">
              <a:alpha val="73000"/>
            </a:srgbClr>
          </a:solidFill>
          <a:ln w="31750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3200">
                <a:latin typeface="Angsana New" pitchFamily="18" charset="-34"/>
              </a:rPr>
              <a:t>องค์ประกอบของคลื่น</a:t>
            </a:r>
            <a:endParaRPr lang="th-TH">
              <a:latin typeface="Angsana New" pitchFamily="18" charset="-34"/>
            </a:endParaRP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2362200" y="2566966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3276600" y="2566966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>
            <a:off x="4191000" y="2566966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105400" y="2566966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371600" y="1576366"/>
            <a:ext cx="4343400" cy="1981200"/>
            <a:chOff x="864" y="1440"/>
            <a:chExt cx="2736" cy="1248"/>
          </a:xfrm>
        </p:grpSpPr>
        <p:sp>
          <p:nvSpPr>
            <p:cNvPr id="30731" name="Line 11"/>
            <p:cNvSpPr>
              <a:spLocks noChangeShapeType="1"/>
            </p:cNvSpPr>
            <p:nvPr/>
          </p:nvSpPr>
          <p:spPr bwMode="auto">
            <a:xfrm>
              <a:off x="912" y="1440"/>
              <a:ext cx="0" cy="124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th-TH"/>
            </a:p>
          </p:txBody>
        </p:sp>
        <p:sp>
          <p:nvSpPr>
            <p:cNvPr id="30732" name="Line 12"/>
            <p:cNvSpPr>
              <a:spLocks noChangeShapeType="1"/>
            </p:cNvSpPr>
            <p:nvPr/>
          </p:nvSpPr>
          <p:spPr bwMode="auto">
            <a:xfrm>
              <a:off x="912" y="2112"/>
              <a:ext cx="264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th-TH"/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>
              <a:off x="864" y="2496"/>
              <a:ext cx="27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th-TH"/>
            </a:p>
          </p:txBody>
        </p:sp>
        <p:sp>
          <p:nvSpPr>
            <p:cNvPr id="30734" name="Line 14"/>
            <p:cNvSpPr>
              <a:spLocks noChangeShapeType="1"/>
            </p:cNvSpPr>
            <p:nvPr/>
          </p:nvSpPr>
          <p:spPr bwMode="auto">
            <a:xfrm>
              <a:off x="864" y="1728"/>
              <a:ext cx="26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th-TH"/>
            </a:p>
          </p:txBody>
        </p:sp>
      </p:grpSp>
      <p:sp>
        <p:nvSpPr>
          <p:cNvPr id="30735" name="Freeform 15"/>
          <p:cNvSpPr>
            <a:spLocks/>
          </p:cNvSpPr>
          <p:nvPr/>
        </p:nvSpPr>
        <p:spPr bwMode="auto">
          <a:xfrm>
            <a:off x="1447800" y="2033566"/>
            <a:ext cx="3657600" cy="12192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288" y="0"/>
              </a:cxn>
              <a:cxn ang="0">
                <a:pos x="576" y="384"/>
              </a:cxn>
              <a:cxn ang="0">
                <a:pos x="864" y="768"/>
              </a:cxn>
              <a:cxn ang="0">
                <a:pos x="1152" y="384"/>
              </a:cxn>
              <a:cxn ang="0">
                <a:pos x="1440" y="0"/>
              </a:cxn>
              <a:cxn ang="0">
                <a:pos x="1728" y="384"/>
              </a:cxn>
              <a:cxn ang="0">
                <a:pos x="2016" y="768"/>
              </a:cxn>
              <a:cxn ang="0">
                <a:pos x="2304" y="384"/>
              </a:cxn>
            </a:cxnLst>
            <a:rect l="0" t="0" r="r" b="b"/>
            <a:pathLst>
              <a:path w="2304" h="768">
                <a:moveTo>
                  <a:pt x="0" y="384"/>
                </a:moveTo>
                <a:cubicBezTo>
                  <a:pt x="96" y="192"/>
                  <a:pt x="192" y="0"/>
                  <a:pt x="288" y="0"/>
                </a:cubicBezTo>
                <a:cubicBezTo>
                  <a:pt x="384" y="0"/>
                  <a:pt x="480" y="256"/>
                  <a:pt x="576" y="384"/>
                </a:cubicBezTo>
                <a:cubicBezTo>
                  <a:pt x="672" y="512"/>
                  <a:pt x="768" y="768"/>
                  <a:pt x="864" y="768"/>
                </a:cubicBezTo>
                <a:cubicBezTo>
                  <a:pt x="960" y="768"/>
                  <a:pt x="1056" y="512"/>
                  <a:pt x="1152" y="384"/>
                </a:cubicBezTo>
                <a:cubicBezTo>
                  <a:pt x="1248" y="256"/>
                  <a:pt x="1344" y="0"/>
                  <a:pt x="1440" y="0"/>
                </a:cubicBezTo>
                <a:cubicBezTo>
                  <a:pt x="1536" y="0"/>
                  <a:pt x="1632" y="256"/>
                  <a:pt x="1728" y="384"/>
                </a:cubicBezTo>
                <a:cubicBezTo>
                  <a:pt x="1824" y="512"/>
                  <a:pt x="1920" y="768"/>
                  <a:pt x="2016" y="768"/>
                </a:cubicBezTo>
                <a:cubicBezTo>
                  <a:pt x="2112" y="768"/>
                  <a:pt x="2256" y="448"/>
                  <a:pt x="2304" y="384"/>
                </a:cubicBezTo>
              </a:path>
            </a:pathLst>
          </a:custGeom>
          <a:noFill/>
          <a:ln w="317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2209800" y="2643166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2</a:t>
            </a: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3124200" y="2643166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4</a:t>
            </a: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4038600" y="2657454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6</a:t>
            </a: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4953000" y="2643166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8</a:t>
            </a: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1066800" y="1804966"/>
            <a:ext cx="3048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3</a:t>
            </a: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990600" y="3114654"/>
            <a:ext cx="457200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-3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5715000" y="2338366"/>
            <a:ext cx="144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ระยะทางที่คลื่นเคลื่อนที่ (เมตร)</a:t>
            </a: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457200" y="1179491"/>
            <a:ext cx="297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2000"/>
              <a:t>การกระจัดของอนุภาคตัวกลาง (เมตร)</a:t>
            </a: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1143000" y="239869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A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1752600" y="171289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B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2286000" y="2262166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C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2667000" y="316069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D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3048000" y="224629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 E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30749" name="Text Box 29"/>
          <p:cNvSpPr txBox="1">
            <a:spLocks noChangeArrowheads="1"/>
          </p:cNvSpPr>
          <p:nvPr/>
        </p:nvSpPr>
        <p:spPr bwMode="auto">
          <a:xfrm>
            <a:off x="3581400" y="1652566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F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30750" name="Text Box 30"/>
          <p:cNvSpPr txBox="1">
            <a:spLocks noChangeArrowheads="1"/>
          </p:cNvSpPr>
          <p:nvPr/>
        </p:nvSpPr>
        <p:spPr bwMode="auto">
          <a:xfrm>
            <a:off x="4114800" y="2185966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 dirty="0">
                <a:solidFill>
                  <a:srgbClr val="006600"/>
                </a:solidFill>
                <a:latin typeface="Angsana New" pitchFamily="18" charset="-34"/>
              </a:rPr>
              <a:t>G</a:t>
            </a:r>
            <a:endParaRPr lang="th-TH" sz="2000" b="0" dirty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30751" name="Text Box 31"/>
          <p:cNvSpPr txBox="1">
            <a:spLocks noChangeArrowheads="1"/>
          </p:cNvSpPr>
          <p:nvPr/>
        </p:nvSpPr>
        <p:spPr bwMode="auto">
          <a:xfrm>
            <a:off x="4495800" y="3176566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H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30752" name="Text Box 32"/>
          <p:cNvSpPr txBox="1">
            <a:spLocks noChangeArrowheads="1"/>
          </p:cNvSpPr>
          <p:nvPr/>
        </p:nvSpPr>
        <p:spPr bwMode="auto">
          <a:xfrm>
            <a:off x="5029200" y="2185966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>
                <a:solidFill>
                  <a:srgbClr val="006600"/>
                </a:solidFill>
                <a:latin typeface="Angsana New" pitchFamily="18" charset="-34"/>
              </a:rPr>
              <a:t>I</a:t>
            </a:r>
            <a:endParaRPr lang="th-TH" sz="2000" b="0">
              <a:solidFill>
                <a:srgbClr val="006600"/>
              </a:solidFill>
              <a:latin typeface="Angsana New" pitchFamily="18" charset="-34"/>
            </a:endParaRPr>
          </a:p>
        </p:txBody>
      </p:sp>
      <p:sp>
        <p:nvSpPr>
          <p:cNvPr id="30753" name="Text Box 33"/>
          <p:cNvSpPr txBox="1">
            <a:spLocks noChangeArrowheads="1"/>
          </p:cNvSpPr>
          <p:nvPr/>
        </p:nvSpPr>
        <p:spPr bwMode="auto">
          <a:xfrm>
            <a:off x="1214414" y="3741011"/>
            <a:ext cx="55007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2400" b="0" dirty="0">
                <a:solidFill>
                  <a:srgbClr val="0033CC"/>
                </a:solidFill>
              </a:rPr>
              <a:t>6) ถ้าคลื่นเดินทาง</a:t>
            </a:r>
            <a:r>
              <a:rPr lang="th-TH" sz="2400" b="0" dirty="0">
                <a:solidFill>
                  <a:srgbClr val="0033CC"/>
                </a:solidFill>
                <a:latin typeface="Angsana New" pitchFamily="18" charset="-34"/>
              </a:rPr>
              <a:t>จาก </a:t>
            </a:r>
            <a:r>
              <a:rPr lang="en-US" sz="2400" b="0" dirty="0">
                <a:solidFill>
                  <a:srgbClr val="0033CC"/>
                </a:solidFill>
                <a:latin typeface="Angsana New" pitchFamily="18" charset="-34"/>
              </a:rPr>
              <a:t>A </a:t>
            </a:r>
            <a:r>
              <a:rPr lang="th-TH" sz="2400" b="0" dirty="0">
                <a:solidFill>
                  <a:srgbClr val="0033CC"/>
                </a:solidFill>
                <a:latin typeface="Angsana New" pitchFamily="18" charset="-34"/>
              </a:rPr>
              <a:t>ไป </a:t>
            </a:r>
            <a:r>
              <a:rPr lang="en-US" sz="2400" b="0" dirty="0">
                <a:solidFill>
                  <a:srgbClr val="0033CC"/>
                </a:solidFill>
                <a:latin typeface="Angsana New" pitchFamily="18" charset="-34"/>
              </a:rPr>
              <a:t>I </a:t>
            </a:r>
            <a:r>
              <a:rPr lang="th-TH" sz="2400" b="0" dirty="0" smtClean="0">
                <a:solidFill>
                  <a:srgbClr val="0033CC"/>
                </a:solidFill>
                <a:latin typeface="Angsana New" pitchFamily="18" charset="-34"/>
              </a:rPr>
              <a:t>ใช้</a:t>
            </a:r>
            <a:r>
              <a:rPr lang="th-TH" sz="2400" b="0" dirty="0">
                <a:solidFill>
                  <a:srgbClr val="0033CC"/>
                </a:solidFill>
                <a:latin typeface="Angsana New" pitchFamily="18" charset="-34"/>
              </a:rPr>
              <a:t>เวลา 4 วินาที</a:t>
            </a:r>
          </a:p>
        </p:txBody>
      </p:sp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071802" y="4446593"/>
            <a:ext cx="17859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0033CC"/>
                </a:solidFill>
              </a:rPr>
              <a:t>อัตราเร็วคลื่น</a:t>
            </a:r>
            <a:r>
              <a:rPr lang="th-TH" b="1" dirty="0">
                <a:solidFill>
                  <a:srgbClr val="0033CC"/>
                </a:solidFill>
                <a:latin typeface="Angsana New" pitchFamily="18" charset="-34"/>
              </a:rPr>
              <a:t>  </a:t>
            </a:r>
            <a:r>
              <a:rPr lang="en-US" b="1" dirty="0">
                <a:solidFill>
                  <a:srgbClr val="0033CC"/>
                </a:solidFill>
                <a:latin typeface="Angsana New" pitchFamily="18" charset="-34"/>
              </a:rPr>
              <a:t> </a:t>
            </a:r>
            <a:r>
              <a:rPr lang="en-US" b="1" dirty="0" smtClean="0"/>
              <a:t>  </a:t>
            </a:r>
            <a:endParaRPr lang="th-TH" b="1" dirty="0">
              <a:latin typeface="Angsana New" pitchFamily="18" charset="-34"/>
            </a:endParaRP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3143240" y="5208593"/>
            <a:ext cx="17145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0033CC"/>
                </a:solidFill>
              </a:rPr>
              <a:t> ความถี่คลื่น</a:t>
            </a:r>
            <a:r>
              <a:rPr lang="th-TH" b="1" dirty="0">
                <a:solidFill>
                  <a:srgbClr val="0033CC"/>
                </a:solidFill>
                <a:latin typeface="Angsana New" pitchFamily="18" charset="-34"/>
              </a:rPr>
              <a:t>  </a:t>
            </a:r>
            <a:r>
              <a:rPr lang="en-US" b="1" dirty="0">
                <a:solidFill>
                  <a:srgbClr val="0033CC"/>
                </a:solidFill>
                <a:latin typeface="Angsana New" pitchFamily="18" charset="-34"/>
              </a:rPr>
              <a:t>  </a:t>
            </a:r>
            <a:r>
              <a:rPr lang="en-US" b="1" dirty="0" smtClean="0"/>
              <a:t>  </a:t>
            </a:r>
            <a:endParaRPr lang="th-TH" b="1" dirty="0">
              <a:latin typeface="Angsana New" pitchFamily="18" charset="-34"/>
            </a:endParaRPr>
          </a:p>
        </p:txBody>
      </p:sp>
      <p:sp>
        <p:nvSpPr>
          <p:cNvPr id="30756" name="Text Box 36"/>
          <p:cNvSpPr txBox="1">
            <a:spLocks noChangeArrowheads="1"/>
          </p:cNvSpPr>
          <p:nvPr/>
        </p:nvSpPr>
        <p:spPr bwMode="auto">
          <a:xfrm>
            <a:off x="3500430" y="5936351"/>
            <a:ext cx="11763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0033CC"/>
                </a:solidFill>
              </a:rPr>
              <a:t>  คาบ  </a:t>
            </a:r>
            <a:r>
              <a:rPr lang="en-US" b="1" dirty="0">
                <a:solidFill>
                  <a:srgbClr val="0033CC"/>
                </a:solidFill>
              </a:rPr>
              <a:t> </a:t>
            </a:r>
            <a:r>
              <a:rPr lang="en-US" b="1" dirty="0" smtClean="0">
                <a:solidFill>
                  <a:srgbClr val="0033CC"/>
                </a:solidFill>
              </a:rPr>
              <a:t> </a:t>
            </a:r>
            <a:r>
              <a:rPr lang="en-US" b="1" dirty="0" smtClean="0"/>
              <a:t>  </a:t>
            </a:r>
            <a:endParaRPr lang="th-TH" b="1" dirty="0">
              <a:latin typeface="Angsana New" pitchFamily="18" charset="-34"/>
            </a:endParaRPr>
          </a:p>
        </p:txBody>
      </p:sp>
      <p:sp>
        <p:nvSpPr>
          <p:cNvPr id="30760" name="Text Box 40"/>
          <p:cNvSpPr txBox="1">
            <a:spLocks noChangeArrowheads="1"/>
          </p:cNvSpPr>
          <p:nvPr/>
        </p:nvSpPr>
        <p:spPr bwMode="auto">
          <a:xfrm>
            <a:off x="4957754" y="4979993"/>
            <a:ext cx="1828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th-TH" b="0">
              <a:solidFill>
                <a:srgbClr val="FF0000"/>
              </a:solidFill>
              <a:latin typeface="Angsana New" pitchFamily="18" charset="-34"/>
            </a:endParaRPr>
          </a:p>
        </p:txBody>
      </p:sp>
      <p:graphicFrame>
        <p:nvGraphicFramePr>
          <p:cNvPr id="30761" name="Object 41"/>
          <p:cNvGraphicFramePr>
            <a:graphicFrameLocks noChangeAspect="1"/>
          </p:cNvGraphicFramePr>
          <p:nvPr/>
        </p:nvGraphicFramePr>
        <p:xfrm>
          <a:off x="4956167" y="4370393"/>
          <a:ext cx="55086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Equation" r:id="rId3" imgW="355320" imgH="393480" progId="Equation.3">
                  <p:embed/>
                </p:oleObj>
              </mc:Choice>
              <mc:Fallback>
                <p:oleObj name="Equation" r:id="rId3" imgW="355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6167" y="4370393"/>
                        <a:ext cx="550862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2" name="Object 42"/>
          <p:cNvGraphicFramePr>
            <a:graphicFrameLocks noChangeAspect="1"/>
          </p:cNvGraphicFramePr>
          <p:nvPr/>
        </p:nvGraphicFramePr>
        <p:xfrm>
          <a:off x="5719754" y="4352931"/>
          <a:ext cx="4000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Equation" r:id="rId5" imgW="266400" imgH="393480" progId="Equation.3">
                  <p:embed/>
                </p:oleObj>
              </mc:Choice>
              <mc:Fallback>
                <p:oleObj name="Equation" r:id="rId5" imgW="266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9754" y="4352931"/>
                        <a:ext cx="400050" cy="590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3" name="Object 43"/>
          <p:cNvGraphicFramePr>
            <a:graphicFrameLocks noChangeAspect="1"/>
          </p:cNvGraphicFramePr>
          <p:nvPr/>
        </p:nvGraphicFramePr>
        <p:xfrm>
          <a:off x="4972042" y="5132393"/>
          <a:ext cx="595312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Equation" r:id="rId7" imgW="419040" imgH="393480" progId="Equation.3">
                  <p:embed/>
                </p:oleObj>
              </mc:Choice>
              <mc:Fallback>
                <p:oleObj name="Equation" r:id="rId7" imgW="4190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2042" y="5132393"/>
                        <a:ext cx="595312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4" name="Object 44"/>
          <p:cNvGraphicFramePr>
            <a:graphicFrameLocks noChangeAspect="1"/>
          </p:cNvGraphicFramePr>
          <p:nvPr/>
        </p:nvGraphicFramePr>
        <p:xfrm>
          <a:off x="5719754" y="5056193"/>
          <a:ext cx="4127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Equation" r:id="rId9" imgW="266400" imgH="634680" progId="Equation.3">
                  <p:embed/>
                </p:oleObj>
              </mc:Choice>
              <mc:Fallback>
                <p:oleObj name="Equation" r:id="rId9" imgW="2664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9754" y="5056193"/>
                        <a:ext cx="412750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5" name="Object 45"/>
          <p:cNvGraphicFramePr>
            <a:graphicFrameLocks noChangeAspect="1"/>
          </p:cNvGraphicFramePr>
          <p:nvPr/>
        </p:nvGraphicFramePr>
        <p:xfrm>
          <a:off x="4946642" y="5857892"/>
          <a:ext cx="696912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Equation" r:id="rId11" imgW="431640" imgH="419040" progId="Equation.3">
                  <p:embed/>
                </p:oleObj>
              </mc:Choice>
              <mc:Fallback>
                <p:oleObj name="Equation" r:id="rId11" imgW="4316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6642" y="5857892"/>
                        <a:ext cx="696912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6" name="Object 46"/>
          <p:cNvGraphicFramePr>
            <a:graphicFrameLocks noChangeAspect="1"/>
          </p:cNvGraphicFramePr>
          <p:nvPr/>
        </p:nvGraphicFramePr>
        <p:xfrm>
          <a:off x="5719754" y="5813449"/>
          <a:ext cx="627063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name="Equation" r:id="rId13" imgW="380880" imgH="634680" progId="Equation.3">
                  <p:embed/>
                </p:oleObj>
              </mc:Choice>
              <mc:Fallback>
                <p:oleObj name="Equation" r:id="rId13" imgW="38088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9754" y="5813449"/>
                        <a:ext cx="627063" cy="1044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7" name="Object 47"/>
          <p:cNvGraphicFramePr>
            <a:graphicFrameLocks noChangeAspect="1"/>
          </p:cNvGraphicFramePr>
          <p:nvPr/>
        </p:nvGraphicFramePr>
        <p:xfrm>
          <a:off x="6434129" y="4513268"/>
          <a:ext cx="7620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Equation" r:id="rId15" imgW="507960" imgH="177480" progId="Equation.3">
                  <p:embed/>
                </p:oleObj>
              </mc:Choice>
              <mc:Fallback>
                <p:oleObj name="Equation" r:id="rId15" imgW="5079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4129" y="4513268"/>
                        <a:ext cx="76200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8" name="Object 48"/>
          <p:cNvGraphicFramePr>
            <a:graphicFrameLocks noChangeAspect="1"/>
          </p:cNvGraphicFramePr>
          <p:nvPr/>
        </p:nvGraphicFramePr>
        <p:xfrm>
          <a:off x="6418254" y="5226056"/>
          <a:ext cx="825500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Equation" r:id="rId17" imgW="533160" imgH="431640" progId="Equation.3">
                  <p:embed/>
                </p:oleObj>
              </mc:Choice>
              <mc:Fallback>
                <p:oleObj name="Equation" r:id="rId17" imgW="5331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8254" y="5226056"/>
                        <a:ext cx="825500" cy="668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9" name="Object 49"/>
          <p:cNvGraphicFramePr>
            <a:graphicFrameLocks noChangeAspect="1"/>
          </p:cNvGraphicFramePr>
          <p:nvPr/>
        </p:nvGraphicFramePr>
        <p:xfrm>
          <a:off x="6492867" y="6000768"/>
          <a:ext cx="522287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2" name="Equation" r:id="rId19" imgW="317160" imgH="431640" progId="Equation.3">
                  <p:embed/>
                </p:oleObj>
              </mc:Choice>
              <mc:Fallback>
                <p:oleObj name="Equation" r:id="rId19" imgW="3171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867" y="6000768"/>
                        <a:ext cx="522287" cy="709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000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0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0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0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0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0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3" grpId="0"/>
      <p:bldP spid="30754" grpId="0"/>
      <p:bldP spid="30755" grpId="0"/>
      <p:bldP spid="307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7446075-2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" y="0"/>
            <a:ext cx="9141357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“ขอบคุณที่ตั้งใจเรียนครับ”</a:t>
            </a:r>
            <a:endParaRPr lang="th-TH" b="1" dirty="0">
              <a:latin typeface="JasmineUPC" pitchFamily="18" charset="-34"/>
              <a:cs typeface="Jasmine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52709738"/>
      </p:ext>
    </p:extLst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589</Words>
  <Application>Microsoft Office PowerPoint</Application>
  <PresentationFormat>On-screen Show (4:3)</PresentationFormat>
  <Paragraphs>146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Office Theme</vt:lpstr>
      <vt:lpstr>Equation</vt:lpstr>
      <vt:lpstr>MathType 5.0 Equation</vt:lpstr>
      <vt:lpstr>PowerPoint Presentation</vt:lpstr>
      <vt:lpstr>PowerPoint Presentation</vt:lpstr>
      <vt:lpstr>คลื่น คือ พลังงานรูปแบบหนึ่ง เป็นปรากฏการณ์ที่เกิดจากการรบกวนแหล่งกำเนิดหรือตัวกลางเกิดการสั่นสะเทือนทำให้มีการถ่ายทอดพลังงานจากการสั่นไปยังจุดอื่นๆ เช่น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“ขอบคุณที่ตั้งใจเรียนครับ”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Jittakorn</dc:creator>
  <cp:lastModifiedBy>User</cp:lastModifiedBy>
  <cp:revision>29</cp:revision>
  <dcterms:created xsi:type="dcterms:W3CDTF">2015-10-16T08:15:32Z</dcterms:created>
  <dcterms:modified xsi:type="dcterms:W3CDTF">2020-04-16T06:52:29Z</dcterms:modified>
</cp:coreProperties>
</file>