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929"/>
    <a:srgbClr val="0000CC"/>
    <a:srgbClr val="0000FF"/>
    <a:srgbClr val="FF9999"/>
    <a:srgbClr val="FF4747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69975-B97E-48E0-82D7-431F8F249E84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480A6-E7BA-47FE-AE48-F3F66B4E7E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690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3A85B27-4C8A-4596-97B0-7A921CCB3DA4}" type="slidenum">
              <a:rPr lang="en-US" altLang="th-TH">
                <a:latin typeface="Tw Cen MT" pitchFamily="34" charset="0"/>
              </a:rPr>
              <a:pPr/>
              <a:t>15</a:t>
            </a:fld>
            <a:endParaRPr lang="en-US" altLang="th-TH">
              <a:latin typeface="Tw Cen MT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0664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6768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203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4436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524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3954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0184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6615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842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079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3097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75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3999" cy="2462085"/>
          </a:xfrm>
          <a:prstGeom prst="rect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โรงเรียนนวมินทราชินูทิศ สตรีวิทยา พุทธมณฑล</a:t>
            </a:r>
            <a:endParaRPr lang="th-TH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8" name="Picture 2" descr="C:\Users\user\Desktop\ฝึกสอนสาธิต มศว ปทุมวัน\ม.5 ฟิสิกส์\คลื่น (WAVE)\splashwaterwaves4554kb0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564904"/>
            <a:ext cx="9144000" cy="432048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03637" y="5085184"/>
            <a:ext cx="8336723" cy="1631216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endParaRPr lang="th-TH" sz="1100" dirty="0" smtClean="0"/>
          </a:p>
          <a:p>
            <a:pPr algn="ctr"/>
            <a:r>
              <a:rPr lang="th-TH" sz="2000" b="1" dirty="0" smtClean="0"/>
              <a:t>ตัวชี้วัดที่ </a:t>
            </a:r>
          </a:p>
          <a:p>
            <a:r>
              <a:rPr lang="th-TH" sz="2000" dirty="0" smtClean="0"/>
              <a:t>๑๐</a:t>
            </a:r>
            <a:r>
              <a:rPr lang="en-US" sz="2000" dirty="0"/>
              <a:t>. </a:t>
            </a:r>
            <a:r>
              <a:rPr lang="th-TH" sz="2000" dirty="0"/>
              <a:t>อธิบายคลื่นแม่เหล็กไฟฟ้าและสเปกตรัมคลื่นแม่เหล็กไฟฟ้าจากข้อมูลที่รวบรวมได้</a:t>
            </a:r>
            <a:endParaRPr lang="en-US" sz="2000" dirty="0"/>
          </a:p>
          <a:p>
            <a:r>
              <a:rPr lang="th-TH" sz="2000" dirty="0"/>
              <a:t>๑๑</a:t>
            </a:r>
            <a:r>
              <a:rPr lang="en-US" sz="2000" dirty="0"/>
              <a:t>. </a:t>
            </a:r>
            <a:r>
              <a:rPr lang="th-TH" sz="2000" dirty="0"/>
              <a:t>ตระหนักถึงประโยชน์และอันตรายจากคลื่นแม่เหล็กไฟฟ้าโดยนาเสนอการใช้ประโยชน์ในด้านต่างๆและอันตรายจากคลื่นแม่เหล็กไฟฟ้าในชีวิตประจาวัน</a:t>
            </a:r>
            <a:endParaRPr lang="en-US" sz="2000" dirty="0"/>
          </a:p>
          <a:p>
            <a:endParaRPr lang="th-TH" sz="10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90160" y="2924944"/>
            <a:ext cx="7563679" cy="1460758"/>
          </a:xfrm>
          <a:prstGeom prst="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วิทยาศาสตร์ ชั้น ม. </a:t>
            </a:r>
            <a:r>
              <a:rPr lang="en-US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th-TH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th-TH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th-TH" sz="6600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เรื่อง คลื่นแม่เหล็กไฟฟ้า</a:t>
            </a:r>
            <a:endParaRPr lang="th-TH" sz="6600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2" name="Picture 1" descr="Untitled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52" y="439014"/>
            <a:ext cx="784796" cy="17006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6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0826" y="2132856"/>
            <a:ext cx="8497638" cy="1485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altLang="th-TH" sz="2400" dirty="0" smtClean="0">
                <a:latin typeface="Angsana New" pitchFamily="18" charset="-34"/>
              </a:rPr>
              <a:t>เกิดจากการรบกวนทางแม่เหล็กไฟฟ้า (</a:t>
            </a:r>
            <a:r>
              <a:rPr lang="en-US" altLang="th-TH" sz="2400" dirty="0" smtClean="0">
                <a:latin typeface="Angsana New" pitchFamily="18" charset="-34"/>
              </a:rPr>
              <a:t>Electromagnetic disturbance) </a:t>
            </a:r>
            <a:r>
              <a:rPr lang="th-TH" altLang="th-TH" sz="2400" dirty="0" smtClean="0">
                <a:latin typeface="Angsana New" pitchFamily="18" charset="-34"/>
              </a:rPr>
              <a:t>ทำให้สนามไฟฟ้าหรือสนามแม่เหล็กเปลี่ยนแปลง และจะเหนี่ยวนำให้เกิดเป็นคลื่นแม่เหล็กไฟฟ้า </a:t>
            </a:r>
            <a:r>
              <a:rPr lang="th-TH" altLang="th-TH" sz="2400" dirty="0">
                <a:latin typeface="Angsana New" pitchFamily="18" charset="-34"/>
              </a:rPr>
              <a:t>เป็นคลื่นที่ไม่อาศัย</a:t>
            </a:r>
            <a:r>
              <a:rPr lang="th-TH" altLang="th-TH" sz="2400" dirty="0" smtClean="0">
                <a:latin typeface="Angsana New" pitchFamily="18" charset="-34"/>
              </a:rPr>
              <a:t>ตัวกลาง และเป็นคลื่น</a:t>
            </a:r>
            <a:r>
              <a:rPr lang="th-TH" altLang="th-TH" sz="2400" dirty="0">
                <a:latin typeface="Angsana New" pitchFamily="18" charset="-34"/>
              </a:rPr>
              <a:t>ตาม</a:t>
            </a:r>
            <a:r>
              <a:rPr lang="th-TH" altLang="th-TH" sz="2400" dirty="0" smtClean="0">
                <a:latin typeface="Angsana New" pitchFamily="18" charset="-34"/>
              </a:rPr>
              <a:t>ขวาง เพราะสนามแม่เหล็กและสนามไฟฟ้า มีการ</a:t>
            </a:r>
            <a:r>
              <a:rPr lang="th-TH" altLang="th-TH" sz="2400" dirty="0">
                <a:latin typeface="Angsana New" pitchFamily="18" charset="-34"/>
              </a:rPr>
              <a:t>สั่นในแนวตั้งฉากกัน และอยู่บนระนาบตั้งฉากกับทิศการเคลื่อนที่ของ</a:t>
            </a:r>
            <a:r>
              <a:rPr lang="th-TH" altLang="th-TH" sz="2400" dirty="0" smtClean="0">
                <a:latin typeface="Angsana New" pitchFamily="18" charset="-34"/>
              </a:rPr>
              <a:t>คลื่น โดยคลื่นนี้</a:t>
            </a:r>
            <a:endParaRPr lang="th-TH" altLang="th-TH" sz="2400" dirty="0" smtClean="0">
              <a:latin typeface="Angsana New" pitchFamily="18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1680" y="192423"/>
            <a:ext cx="5797268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h-TH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คลื่นแม่เหล็กไฟฟ้า(</a:t>
            </a:r>
            <a:r>
              <a:rPr lang="en-US" sz="3600" dirty="0"/>
              <a:t>Electromagnetic </a:t>
            </a:r>
            <a:r>
              <a:rPr lang="en-US" sz="3600" dirty="0" smtClean="0"/>
              <a:t>Wave</a:t>
            </a:r>
            <a:r>
              <a:rPr lang="th-TH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)</a:t>
            </a:r>
            <a:endParaRPr lang="en-US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1506" name="Picture 2" descr="https://i.stack.imgur.com/S237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73" y="4032447"/>
            <a:ext cx="7633543" cy="263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15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332656"/>
            <a:ext cx="7283152" cy="1143000"/>
          </a:xfr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th-TH" sz="5400" b="1" dirty="0" smtClean="0"/>
              <a:t>สมบัติของคลื่นแม่เหล็กไฟฟ้า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15616" y="1844824"/>
            <a:ext cx="7283152" cy="38450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th-TH" b="1" dirty="0" smtClean="0">
                <a:latin typeface="Angsana New" pitchFamily="18" charset="-34"/>
              </a:rPr>
              <a:t>1. </a:t>
            </a:r>
            <a:r>
              <a:rPr lang="th-TH" altLang="th-TH" b="1" dirty="0" smtClean="0">
                <a:latin typeface="Angsana New" pitchFamily="18" charset="-34"/>
              </a:rPr>
              <a:t>ไม่ต้องใช้ตัวกลางในการเคลื่อนที่</a:t>
            </a:r>
            <a:endParaRPr lang="en-US" altLang="th-TH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th-TH" b="1" dirty="0" smtClean="0">
                <a:latin typeface="Angsana New" pitchFamily="18" charset="-34"/>
              </a:rPr>
              <a:t>2. </a:t>
            </a:r>
            <a:r>
              <a:rPr lang="th-TH" altLang="th-TH" b="1" dirty="0" smtClean="0">
                <a:latin typeface="Angsana New" pitchFamily="18" charset="-34"/>
              </a:rPr>
              <a:t>อัตราเร็วในสุญญากาศเท่ากับ</a:t>
            </a:r>
            <a:r>
              <a:rPr lang="en-US" altLang="th-TH" b="1" dirty="0" smtClean="0">
                <a:latin typeface="Angsana New" pitchFamily="18" charset="-34"/>
              </a:rPr>
              <a:t> </a:t>
            </a:r>
            <a:r>
              <a:rPr lang="en-US" dirty="0" smtClean="0"/>
              <a:t>3×10</a:t>
            </a:r>
            <a:r>
              <a:rPr lang="en-US" baseline="30000" dirty="0" smtClean="0"/>
              <a:t>8</a:t>
            </a:r>
            <a:r>
              <a:rPr lang="en-US" altLang="th-TH" b="1" dirty="0" smtClean="0">
                <a:latin typeface="Angsana New" pitchFamily="18" charset="-34"/>
              </a:rPr>
              <a:t>  </a:t>
            </a:r>
            <a:r>
              <a:rPr lang="th-TH" altLang="th-TH" b="1" dirty="0" smtClean="0">
                <a:latin typeface="Angsana New" pitchFamily="18" charset="-34"/>
              </a:rPr>
              <a:t>เมตร</a:t>
            </a:r>
            <a:r>
              <a:rPr lang="en-US" altLang="th-TH" b="1" dirty="0" smtClean="0">
                <a:latin typeface="Angsana New" pitchFamily="18" charset="-34"/>
              </a:rPr>
              <a:t>/</a:t>
            </a:r>
            <a:r>
              <a:rPr lang="th-TH" altLang="th-TH" b="1" dirty="0" smtClean="0">
                <a:latin typeface="Angsana New" pitchFamily="18" charset="-34"/>
              </a:rPr>
              <a:t>วินาที</a:t>
            </a:r>
            <a:r>
              <a:rPr lang="en-US" altLang="th-TH" b="1" dirty="0" smtClean="0">
                <a:latin typeface="Angsana New" pitchFamily="18" charset="-34"/>
              </a:rPr>
              <a:t> </a:t>
            </a:r>
            <a:endParaRPr lang="th-TH" altLang="th-TH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th-TH" b="1" dirty="0" smtClean="0">
                <a:latin typeface="Angsana New" pitchFamily="18" charset="-34"/>
              </a:rPr>
              <a:t>3. </a:t>
            </a:r>
            <a:r>
              <a:rPr lang="th-TH" altLang="th-TH" b="1" dirty="0" smtClean="0">
                <a:latin typeface="Angsana New" pitchFamily="18" charset="-34"/>
              </a:rPr>
              <a:t>เป็นคลื่นตามขวาง</a:t>
            </a:r>
            <a:endParaRPr lang="en-US" altLang="th-TH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th-TH" b="1" dirty="0" smtClean="0">
                <a:latin typeface="Angsana New" pitchFamily="18" charset="-34"/>
              </a:rPr>
              <a:t>4. </a:t>
            </a:r>
            <a:r>
              <a:rPr lang="th-TH" altLang="th-TH" b="1" dirty="0" smtClean="0">
                <a:latin typeface="Angsana New" pitchFamily="18" charset="-34"/>
              </a:rPr>
              <a:t>ถ่ายเทพลังงานจากที่หนึ่งไปอีกที่หนึ่ง</a:t>
            </a:r>
            <a:endParaRPr lang="en-US" altLang="th-TH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th-TH" b="1" dirty="0" smtClean="0">
                <a:latin typeface="Angsana New" pitchFamily="18" charset="-34"/>
              </a:rPr>
              <a:t>5. </a:t>
            </a:r>
            <a:r>
              <a:rPr lang="th-TH" altLang="th-TH" b="1" dirty="0" smtClean="0">
                <a:latin typeface="Angsana New" pitchFamily="18" charset="-34"/>
              </a:rPr>
              <a:t>ถูกปล่อยออกมาและถูกดูดกลืนได้โดยสสาร</a:t>
            </a:r>
            <a:endParaRPr lang="en-US" altLang="th-TH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th-TH" b="1" dirty="0" smtClean="0">
                <a:latin typeface="Angsana New" pitchFamily="18" charset="-34"/>
              </a:rPr>
              <a:t>6. </a:t>
            </a:r>
            <a:r>
              <a:rPr lang="th-TH" altLang="th-TH" b="1" dirty="0" smtClean="0">
                <a:latin typeface="Angsana New" pitchFamily="18" charset="-34"/>
              </a:rPr>
              <a:t>ไม่มีประจุไฟฟ้า</a:t>
            </a:r>
            <a:endParaRPr lang="en-US" altLang="th-TH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th-TH" b="1" dirty="0" smtClean="0">
                <a:latin typeface="Angsana New" pitchFamily="18" charset="-34"/>
              </a:rPr>
              <a:t>7. </a:t>
            </a:r>
            <a:r>
              <a:rPr lang="th-TH" altLang="th-TH" b="1" dirty="0" smtClean="0">
                <a:latin typeface="Angsana New" pitchFamily="18" charset="-34"/>
              </a:rPr>
              <a:t>คลื่นสามารถแทรกสอด สะท้อน หักเห และเลี้ยวเบนได้</a:t>
            </a:r>
            <a:endParaRPr lang="th-TH" altLang="th-TH" b="1" dirty="0" smtClean="0"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8541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611188" y="3624263"/>
            <a:ext cx="8137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th-TH" altLang="th-TH">
              <a:latin typeface="Angsana New" pitchFamily="18" charset="-34"/>
            </a:endParaRPr>
          </a:p>
        </p:txBody>
      </p:sp>
      <p:sp>
        <p:nvSpPr>
          <p:cNvPr id="2662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8856984" cy="50405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th-TH" altLang="th-TH" b="1" dirty="0" smtClean="0"/>
              <a:t>	</a:t>
            </a:r>
            <a:r>
              <a:rPr lang="th-TH" altLang="th-TH" sz="3200" b="1" dirty="0" smtClean="0"/>
              <a:t>	</a:t>
            </a:r>
            <a:r>
              <a:rPr lang="th-TH" sz="2800" b="1" dirty="0"/>
              <a:t>สเปกตรัม(</a:t>
            </a:r>
            <a:r>
              <a:rPr lang="en-US" sz="2800" b="1" dirty="0"/>
              <a:t>Spectrum</a:t>
            </a:r>
            <a:r>
              <a:rPr lang="th-TH" sz="2800" b="1" dirty="0" smtClean="0"/>
              <a:t>) </a:t>
            </a:r>
            <a:r>
              <a:rPr lang="th-TH" altLang="th-TH" sz="2800" b="1" dirty="0" smtClean="0"/>
              <a:t>ของ</a:t>
            </a:r>
            <a:r>
              <a:rPr lang="th-TH" altLang="th-TH" sz="2800" b="1" dirty="0" smtClean="0"/>
              <a:t>คลื่นแม่เหล็กไฟฟ้าจะประกอบด้วยคลื่นแม่เหล็กไฟฟ้าที่มีความถี่และความยาวคลื่นแตกต่างกัน ดังนี้</a:t>
            </a:r>
          </a:p>
          <a:p>
            <a:pPr eaLnBrk="1" hangingPunct="1">
              <a:buFontTx/>
              <a:buNone/>
            </a:pPr>
            <a:r>
              <a:rPr lang="en-US" altLang="th-TH" sz="2800" b="1" dirty="0" smtClean="0"/>
              <a:t>1. </a:t>
            </a:r>
            <a:r>
              <a:rPr lang="th-TH" altLang="th-TH" sz="2800" b="1" dirty="0" smtClean="0"/>
              <a:t>คลื่นวิทยุ </a:t>
            </a:r>
          </a:p>
          <a:p>
            <a:pPr eaLnBrk="1" hangingPunct="1">
              <a:buFontTx/>
              <a:buNone/>
            </a:pPr>
            <a:r>
              <a:rPr lang="en-US" altLang="th-TH" sz="2800" b="1" dirty="0" smtClean="0"/>
              <a:t>2. </a:t>
            </a:r>
            <a:r>
              <a:rPr lang="th-TH" altLang="th-TH" sz="2800" b="1" dirty="0" smtClean="0"/>
              <a:t>ไมโครเวฟ </a:t>
            </a:r>
          </a:p>
          <a:p>
            <a:pPr eaLnBrk="1" hangingPunct="1">
              <a:buFontTx/>
              <a:buNone/>
            </a:pPr>
            <a:r>
              <a:rPr lang="en-US" altLang="th-TH" sz="2800" b="1" dirty="0" smtClean="0"/>
              <a:t>3. </a:t>
            </a:r>
            <a:r>
              <a:rPr lang="th-TH" altLang="th-TH" sz="2800" b="1" dirty="0" smtClean="0"/>
              <a:t>อินฟราเรด </a:t>
            </a:r>
          </a:p>
          <a:p>
            <a:pPr eaLnBrk="1" hangingPunct="1">
              <a:buFontTx/>
              <a:buNone/>
            </a:pPr>
            <a:r>
              <a:rPr lang="en-US" altLang="th-TH" sz="2800" b="1" dirty="0" smtClean="0"/>
              <a:t>4. </a:t>
            </a:r>
            <a:r>
              <a:rPr lang="th-TH" altLang="th-TH" sz="2800" b="1" dirty="0" smtClean="0"/>
              <a:t>คลื่นแสง</a:t>
            </a:r>
          </a:p>
          <a:p>
            <a:pPr eaLnBrk="1" hangingPunct="1">
              <a:buFontTx/>
              <a:buNone/>
            </a:pPr>
            <a:r>
              <a:rPr lang="en-US" altLang="th-TH" sz="2800" b="1" dirty="0" smtClean="0"/>
              <a:t>5. </a:t>
            </a:r>
            <a:r>
              <a:rPr lang="th-TH" altLang="th-TH" sz="2800" b="1" dirty="0" smtClean="0"/>
              <a:t>อัลตราไวโอเลต </a:t>
            </a:r>
          </a:p>
          <a:p>
            <a:pPr eaLnBrk="1" hangingPunct="1">
              <a:buFontTx/>
              <a:buNone/>
            </a:pPr>
            <a:r>
              <a:rPr lang="en-US" altLang="th-TH" sz="2800" b="1" dirty="0" smtClean="0"/>
              <a:t>6. </a:t>
            </a:r>
            <a:r>
              <a:rPr lang="th-TH" altLang="th-TH" sz="2800" b="1" dirty="0" smtClean="0"/>
              <a:t>รังสี</a:t>
            </a:r>
            <a:r>
              <a:rPr lang="th-TH" altLang="th-TH" sz="2800" b="1" dirty="0" err="1" smtClean="0"/>
              <a:t>เอกซ์</a:t>
            </a:r>
            <a:r>
              <a:rPr lang="en-US" altLang="th-TH" sz="2800" b="1" dirty="0" smtClean="0"/>
              <a:t> </a:t>
            </a:r>
            <a:endParaRPr lang="th-TH" altLang="th-TH" sz="2800" b="1" dirty="0" smtClean="0"/>
          </a:p>
          <a:p>
            <a:pPr eaLnBrk="1" hangingPunct="1">
              <a:buFontTx/>
              <a:buNone/>
            </a:pPr>
            <a:r>
              <a:rPr lang="en-US" altLang="th-TH" sz="2800" b="1" dirty="0" smtClean="0"/>
              <a:t>7. </a:t>
            </a:r>
            <a:r>
              <a:rPr lang="th-TH" altLang="th-TH" sz="2800" b="1" dirty="0" smtClean="0"/>
              <a:t>รังสีแกมมา </a:t>
            </a:r>
            <a:endParaRPr lang="th-TH" altLang="th-TH" sz="2800" b="1" dirty="0" smtClean="0"/>
          </a:p>
          <a:p>
            <a:pPr eaLnBrk="1" hangingPunct="1">
              <a:buFontTx/>
              <a:buNone/>
            </a:pPr>
            <a:endParaRPr lang="th-TH" altLang="th-TH" b="1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38374" y="320405"/>
            <a:ext cx="7283152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h-TH" sz="5400" b="1" dirty="0" smtClean="0"/>
              <a:t>สเปกตรัม(</a:t>
            </a:r>
            <a:r>
              <a:rPr lang="en-US" sz="5400" b="1" dirty="0" smtClean="0"/>
              <a:t>Spectrum</a:t>
            </a:r>
            <a:r>
              <a:rPr lang="th-TH" sz="5400" b="1" dirty="0" smtClean="0"/>
              <a:t>)</a:t>
            </a:r>
            <a:endParaRPr lang="th-TH" sz="5400" b="1" dirty="0" smtClean="0"/>
          </a:p>
        </p:txBody>
      </p:sp>
      <p:pic>
        <p:nvPicPr>
          <p:cNvPr id="8" name="Picture 2" descr="https://i.pinimg.com/originals/d0/39/92/d03992ca60066d2027b5e295ae6f3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1"/>
          <a:stretch/>
        </p:blipFill>
        <p:spPr bwMode="auto">
          <a:xfrm>
            <a:off x="2627784" y="3068960"/>
            <a:ext cx="5891216" cy="29523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18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27708" y="320405"/>
            <a:ext cx="7283152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h-TH" sz="5400" b="1" dirty="0" smtClean="0"/>
              <a:t>สเปกตรัม(</a:t>
            </a:r>
            <a:r>
              <a:rPr lang="en-US" sz="5400" b="1" dirty="0" smtClean="0"/>
              <a:t>Spectrum</a:t>
            </a:r>
            <a:r>
              <a:rPr lang="th-TH" sz="5400" b="1" dirty="0" smtClean="0"/>
              <a:t>)</a:t>
            </a:r>
            <a:endParaRPr lang="th-TH" sz="5400" b="1" dirty="0" smtClean="0"/>
          </a:p>
        </p:txBody>
      </p:sp>
      <p:sp>
        <p:nvSpPr>
          <p:cNvPr id="6" name="AutoShape 2" descr="https://upload.wikimedia.org/wikipedia/commons/thumb/c/cf/EM_Spectrum_Properties_edit.svg/1200px-EM_Spectrum_Properties_edit.svg.pn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7" name="AutoShape 4" descr="https://upload.wikimedia.org/wikipedia/commons/thumb/c/cf/EM_Spectrum_Properties_edit.svg/1200px-EM_Spectrum_Properties_edit.svg.png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9" name="Group 8"/>
          <p:cNvGrpSpPr/>
          <p:nvPr/>
        </p:nvGrpSpPr>
        <p:grpSpPr>
          <a:xfrm>
            <a:off x="801216" y="1772250"/>
            <a:ext cx="7587208" cy="4495421"/>
            <a:chOff x="899592" y="1772250"/>
            <a:chExt cx="7587208" cy="4495421"/>
          </a:xfrm>
        </p:grpSpPr>
        <p:pic>
          <p:nvPicPr>
            <p:cNvPr id="24582" name="Picture 6" descr="D:\My Documents\Pictures\EM_Spectrum_Properties_edit.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1772250"/>
              <a:ext cx="7587208" cy="44954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8" name="Rectangle 7"/>
            <p:cNvSpPr/>
            <p:nvPr/>
          </p:nvSpPr>
          <p:spPr>
            <a:xfrm>
              <a:off x="999716" y="2780928"/>
              <a:ext cx="1124012" cy="57606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99716" y="4221088"/>
              <a:ext cx="1124012" cy="57606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2402680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สี่เหลี่ยมผืนผ้า 4"/>
          <p:cNvSpPr>
            <a:spLocks noChangeArrowheads="1"/>
          </p:cNvSpPr>
          <p:nvPr/>
        </p:nvSpPr>
        <p:spPr bwMode="auto">
          <a:xfrm>
            <a:off x="615950" y="260350"/>
            <a:ext cx="4732338" cy="7683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th-TH" sz="4400" b="1">
                <a:latin typeface="TH Niramit AS" pitchFamily="2" charset="-34"/>
                <a:cs typeface="TH Niramit AS" pitchFamily="2" charset="-34"/>
              </a:rPr>
              <a:t>1. </a:t>
            </a:r>
            <a:r>
              <a:rPr lang="th-TH" altLang="th-TH" sz="4400" b="1">
                <a:latin typeface="TH Niramit AS" pitchFamily="2" charset="-34"/>
                <a:cs typeface="TH Niramit AS" pitchFamily="2" charset="-34"/>
              </a:rPr>
              <a:t>คลื่นวิทยุ </a:t>
            </a:r>
            <a:r>
              <a:rPr lang="en-US" altLang="th-TH" sz="4400" b="1">
                <a:latin typeface="TH Niramit AS" pitchFamily="2" charset="-34"/>
                <a:cs typeface="TH Niramit AS" pitchFamily="2" charset="-34"/>
              </a:rPr>
              <a:t>(Radio wave)</a:t>
            </a:r>
            <a:endParaRPr lang="th-TH" altLang="th-TH" sz="44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699" name="สี่เหลี่ยมผืนผ้า 5"/>
          <p:cNvSpPr>
            <a:spLocks noChangeArrowheads="1"/>
          </p:cNvSpPr>
          <p:nvPr/>
        </p:nvSpPr>
        <p:spPr bwMode="auto">
          <a:xfrm>
            <a:off x="642937" y="1196752"/>
            <a:ext cx="55006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th-TH" altLang="th-TH" sz="2800" b="1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</a:t>
            </a:r>
            <a:r>
              <a:rPr lang="en-US" altLang="th-TH" sz="2800" b="1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เป็นคลื่นที่มีความถี่อยู่ในช่วง </a:t>
            </a:r>
            <a:r>
              <a:rPr lang="en-US" altLang="th-TH" sz="2800" b="1" dirty="0">
                <a:latin typeface="TH Niramit AS" pitchFamily="2" charset="-34"/>
                <a:cs typeface="TH Niramit AS" pitchFamily="2" charset="-34"/>
              </a:rPr>
              <a:t>10</a:t>
            </a:r>
            <a:r>
              <a:rPr lang="en-US" altLang="th-TH" sz="2800" b="1" baseline="30000" dirty="0">
                <a:latin typeface="TH Niramit AS" pitchFamily="2" charset="-34"/>
                <a:cs typeface="TH Niramit AS" pitchFamily="2" charset="-34"/>
              </a:rPr>
              <a:t>4</a:t>
            </a:r>
            <a:r>
              <a:rPr lang="en-US" altLang="th-TH" sz="2800" b="1" dirty="0">
                <a:latin typeface="TH Niramit AS" pitchFamily="2" charset="-34"/>
                <a:cs typeface="TH Niramit AS" pitchFamily="2" charset="-34"/>
              </a:rPr>
              <a:t>–10</a:t>
            </a:r>
            <a:r>
              <a:rPr lang="en-US" altLang="th-TH" sz="2800" b="1" baseline="30000" dirty="0">
                <a:latin typeface="TH Niramit AS" pitchFamily="2" charset="-34"/>
                <a:cs typeface="TH Niramit AS" pitchFamily="2" charset="-34"/>
              </a:rPr>
              <a:t>9</a:t>
            </a:r>
            <a:r>
              <a:rPr lang="en-US" altLang="th-TH" sz="28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เฮิรตซ์</a:t>
            </a:r>
            <a:r>
              <a:rPr lang="th-TH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 </a:t>
            </a:r>
          </a:p>
        </p:txBody>
      </p:sp>
      <p:sp>
        <p:nvSpPr>
          <p:cNvPr id="29700" name="สี่เหลี่ยมผืนผ้า 6"/>
          <p:cNvSpPr>
            <a:spLocks noChangeArrowheads="1"/>
          </p:cNvSpPr>
          <p:nvPr/>
        </p:nvSpPr>
        <p:spPr bwMode="auto">
          <a:xfrm>
            <a:off x="620886" y="1809750"/>
            <a:ext cx="48173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 b="1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</a:t>
            </a:r>
            <a:r>
              <a:rPr lang="en-US" altLang="th-TH" sz="2800" b="1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ความยาวคลื่นประมาณ </a:t>
            </a:r>
            <a:r>
              <a:rPr lang="en-US" altLang="th-TH" sz="2800" b="1" dirty="0">
                <a:latin typeface="TH Niramit AS" pitchFamily="2" charset="-34"/>
                <a:cs typeface="TH Niramit AS" pitchFamily="2" charset="-34"/>
              </a:rPr>
              <a:t>10</a:t>
            </a:r>
            <a:r>
              <a:rPr lang="en-US" altLang="th-TH" sz="2800" b="1" baseline="30000" dirty="0">
                <a:latin typeface="TH Niramit AS" pitchFamily="2" charset="-34"/>
                <a:cs typeface="TH Niramit AS" pitchFamily="2" charset="-34"/>
              </a:rPr>
              <a:t>-1</a:t>
            </a:r>
            <a:r>
              <a:rPr lang="en-US" altLang="th-TH" sz="2800" b="1" dirty="0">
                <a:latin typeface="TH Niramit AS" pitchFamily="2" charset="-34"/>
                <a:cs typeface="TH Niramit AS" pitchFamily="2" charset="-34"/>
              </a:rPr>
              <a:t>-10</a:t>
            </a:r>
            <a:r>
              <a:rPr lang="en-US" altLang="th-TH" sz="2800" b="1" baseline="30000" dirty="0">
                <a:latin typeface="TH Niramit AS" pitchFamily="2" charset="-34"/>
                <a:cs typeface="TH Niramit AS" pitchFamily="2" charset="-34"/>
              </a:rPr>
              <a:t>3</a:t>
            </a:r>
            <a:r>
              <a:rPr lang="en-US" altLang="th-TH" sz="28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เมตร </a:t>
            </a:r>
          </a:p>
        </p:txBody>
      </p:sp>
      <p:sp>
        <p:nvSpPr>
          <p:cNvPr id="29701" name="สี่เหลี่ยมผืนผ้า 7"/>
          <p:cNvSpPr>
            <a:spLocks noChangeArrowheads="1"/>
          </p:cNvSpPr>
          <p:nvPr/>
        </p:nvSpPr>
        <p:spPr bwMode="auto">
          <a:xfrm>
            <a:off x="677343" y="2332970"/>
            <a:ext cx="6929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แบ่งลักษณะของการใช้งานซึ่งแบ่งออกเป็น </a:t>
            </a:r>
            <a:r>
              <a:rPr lang="en-US" altLang="th-TH" sz="2800" dirty="0">
                <a:latin typeface="TH Niramit AS" pitchFamily="2" charset="-34"/>
                <a:cs typeface="TH Niramit AS" pitchFamily="2" charset="-34"/>
              </a:rPr>
              <a:t>2 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ระบบ คือ</a:t>
            </a:r>
          </a:p>
        </p:txBody>
      </p:sp>
      <p:sp>
        <p:nvSpPr>
          <p:cNvPr id="2970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th-TH" altLang="th-TH" sz="2800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29703" name="Rectangle 18"/>
          <p:cNvSpPr>
            <a:spLocks noChangeArrowheads="1"/>
          </p:cNvSpPr>
          <p:nvPr/>
        </p:nvSpPr>
        <p:spPr bwMode="auto">
          <a:xfrm>
            <a:off x="691370" y="2996952"/>
            <a:ext cx="4528702" cy="523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r>
              <a:rPr lang="en-US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1.1 </a:t>
            </a:r>
            <a:r>
              <a:rPr lang="th-TH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ระบบ </a:t>
            </a:r>
            <a:r>
              <a:rPr lang="en-US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AM (Amplitude Modulation)</a:t>
            </a:r>
            <a:endParaRPr lang="en-US" altLang="th-TH" sz="2800" dirty="0"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</p:txBody>
      </p:sp>
      <p:sp>
        <p:nvSpPr>
          <p:cNvPr id="29709" name="Rectangle 35"/>
          <p:cNvSpPr>
            <a:spLocks noChangeArrowheads="1"/>
          </p:cNvSpPr>
          <p:nvPr/>
        </p:nvSpPr>
        <p:spPr bwMode="auto">
          <a:xfrm>
            <a:off x="642938" y="5500688"/>
            <a:ext cx="78581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 2" pitchFamily="18" charset="2"/>
              </a:rPr>
              <a:t>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 2" pitchFamily="18" charset="2"/>
              </a:rPr>
              <a:t>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มีความถี่อยู่ในช่วง 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530-1600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กิโลเฮิรตซ์ และกำหนดช่วงความกว้างของความถี่เพื่อป้องกันการรบกวนของสถานีใกล้เคียงไว้เป็น 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10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กิโลเฮิรตซ์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20886" y="3707577"/>
            <a:ext cx="7570788" cy="1328738"/>
            <a:chOff x="930275" y="4286250"/>
            <a:chExt cx="7570788" cy="1328738"/>
          </a:xfrm>
        </p:grpSpPr>
        <p:grpSp>
          <p:nvGrpSpPr>
            <p:cNvPr id="29704" name="Group 19"/>
            <p:cNvGrpSpPr>
              <a:grpSpLocks/>
            </p:cNvGrpSpPr>
            <p:nvPr/>
          </p:nvGrpSpPr>
          <p:grpSpPr bwMode="auto">
            <a:xfrm>
              <a:off x="1285875" y="4643438"/>
              <a:ext cx="914400" cy="365125"/>
              <a:chOff x="2592" y="7920"/>
              <a:chExt cx="1440" cy="576"/>
            </a:xfrm>
          </p:grpSpPr>
          <p:sp>
            <p:nvSpPr>
              <p:cNvPr id="29719" name="Line 20"/>
              <p:cNvSpPr>
                <a:spLocks noChangeShapeType="1"/>
              </p:cNvSpPr>
              <p:nvPr/>
            </p:nvSpPr>
            <p:spPr bwMode="auto">
              <a:xfrm flipV="1">
                <a:off x="2592" y="7920"/>
                <a:ext cx="288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9720" name="Line 21"/>
              <p:cNvSpPr>
                <a:spLocks noChangeShapeType="1"/>
              </p:cNvSpPr>
              <p:nvPr/>
            </p:nvSpPr>
            <p:spPr bwMode="auto">
              <a:xfrm>
                <a:off x="2880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9721" name="Line 22"/>
              <p:cNvSpPr>
                <a:spLocks noChangeShapeType="1"/>
              </p:cNvSpPr>
              <p:nvPr/>
            </p:nvSpPr>
            <p:spPr bwMode="auto">
              <a:xfrm flipV="1">
                <a:off x="3024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9722" name="Line 23"/>
              <p:cNvSpPr>
                <a:spLocks noChangeShapeType="1"/>
              </p:cNvSpPr>
              <p:nvPr/>
            </p:nvSpPr>
            <p:spPr bwMode="auto">
              <a:xfrm>
                <a:off x="3168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9723" name="Line 24"/>
              <p:cNvSpPr>
                <a:spLocks noChangeShapeType="1"/>
              </p:cNvSpPr>
              <p:nvPr/>
            </p:nvSpPr>
            <p:spPr bwMode="auto">
              <a:xfrm flipV="1">
                <a:off x="3312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9724" name="Line 25"/>
              <p:cNvSpPr>
                <a:spLocks noChangeShapeType="1"/>
              </p:cNvSpPr>
              <p:nvPr/>
            </p:nvSpPr>
            <p:spPr bwMode="auto">
              <a:xfrm>
                <a:off x="3456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9725" name="Line 26"/>
              <p:cNvSpPr>
                <a:spLocks noChangeShapeType="1"/>
              </p:cNvSpPr>
              <p:nvPr/>
            </p:nvSpPr>
            <p:spPr bwMode="auto">
              <a:xfrm flipV="1">
                <a:off x="3600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9726" name="Line 27"/>
              <p:cNvSpPr>
                <a:spLocks noChangeShapeType="1"/>
              </p:cNvSpPr>
              <p:nvPr/>
            </p:nvSpPr>
            <p:spPr bwMode="auto">
              <a:xfrm>
                <a:off x="3744" y="7920"/>
                <a:ext cx="288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</p:grpSp>
        <p:grpSp>
          <p:nvGrpSpPr>
            <p:cNvPr id="29705" name="Group 28"/>
            <p:cNvGrpSpPr>
              <a:grpSpLocks/>
            </p:cNvGrpSpPr>
            <p:nvPr/>
          </p:nvGrpSpPr>
          <p:grpSpPr bwMode="auto">
            <a:xfrm>
              <a:off x="2928938" y="4643438"/>
              <a:ext cx="1196975" cy="387350"/>
              <a:chOff x="5247" y="8043"/>
              <a:chExt cx="1885" cy="610"/>
            </a:xfrm>
          </p:grpSpPr>
          <p:sp>
            <p:nvSpPr>
              <p:cNvPr id="29716" name="Arc 29"/>
              <p:cNvSpPr>
                <a:spLocks/>
              </p:cNvSpPr>
              <p:nvPr/>
            </p:nvSpPr>
            <p:spPr bwMode="auto">
              <a:xfrm rot="10355921" flipV="1">
                <a:off x="5247" y="8043"/>
                <a:ext cx="841" cy="430"/>
              </a:xfrm>
              <a:custGeom>
                <a:avLst/>
                <a:gdLst>
                  <a:gd name="T0" fmla="*/ 0 w 42104"/>
                  <a:gd name="T1" fmla="*/ 0 h 21600"/>
                  <a:gd name="T2" fmla="*/ 0 w 42104"/>
                  <a:gd name="T3" fmla="*/ 0 h 21600"/>
                  <a:gd name="T4" fmla="*/ 0 w 4210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104" h="21600" fill="none" extrusionOk="0">
                    <a:moveTo>
                      <a:pt x="-1" y="14807"/>
                    </a:moveTo>
                    <a:cubicBezTo>
                      <a:pt x="2927" y="5968"/>
                      <a:pt x="11191" y="-1"/>
                      <a:pt x="20504" y="0"/>
                    </a:cubicBezTo>
                    <a:cubicBezTo>
                      <a:pt x="32433" y="0"/>
                      <a:pt x="42104" y="9670"/>
                      <a:pt x="42104" y="21600"/>
                    </a:cubicBezTo>
                  </a:path>
                  <a:path w="42104" h="21600" stroke="0" extrusionOk="0">
                    <a:moveTo>
                      <a:pt x="-1" y="14807"/>
                    </a:moveTo>
                    <a:cubicBezTo>
                      <a:pt x="2927" y="5968"/>
                      <a:pt x="11191" y="-1"/>
                      <a:pt x="20504" y="0"/>
                    </a:cubicBezTo>
                    <a:cubicBezTo>
                      <a:pt x="32433" y="0"/>
                      <a:pt x="42104" y="9670"/>
                      <a:pt x="42104" y="21600"/>
                    </a:cubicBezTo>
                    <a:lnTo>
                      <a:pt x="20504" y="21600"/>
                    </a:lnTo>
                    <a:lnTo>
                      <a:pt x="-1" y="14807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9717" name="Line 30"/>
              <p:cNvSpPr>
                <a:spLocks noChangeShapeType="1"/>
              </p:cNvSpPr>
              <p:nvPr/>
            </p:nvSpPr>
            <p:spPr bwMode="auto">
              <a:xfrm>
                <a:off x="6048" y="8208"/>
                <a:ext cx="288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9718" name="Arc 31"/>
              <p:cNvSpPr>
                <a:spLocks/>
              </p:cNvSpPr>
              <p:nvPr/>
            </p:nvSpPr>
            <p:spPr bwMode="auto">
              <a:xfrm rot="21128870" flipV="1">
                <a:off x="6291" y="8223"/>
                <a:ext cx="841" cy="430"/>
              </a:xfrm>
              <a:custGeom>
                <a:avLst/>
                <a:gdLst>
                  <a:gd name="T0" fmla="*/ 0 w 42104"/>
                  <a:gd name="T1" fmla="*/ 0 h 21600"/>
                  <a:gd name="T2" fmla="*/ 0 w 42104"/>
                  <a:gd name="T3" fmla="*/ 0 h 21600"/>
                  <a:gd name="T4" fmla="*/ 0 w 4210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104" h="21600" fill="none" extrusionOk="0">
                    <a:moveTo>
                      <a:pt x="-1" y="14807"/>
                    </a:moveTo>
                    <a:cubicBezTo>
                      <a:pt x="2927" y="5968"/>
                      <a:pt x="11191" y="-1"/>
                      <a:pt x="20504" y="0"/>
                    </a:cubicBezTo>
                    <a:cubicBezTo>
                      <a:pt x="32433" y="0"/>
                      <a:pt x="42104" y="9670"/>
                      <a:pt x="42104" y="21600"/>
                    </a:cubicBezTo>
                  </a:path>
                  <a:path w="42104" h="21600" stroke="0" extrusionOk="0">
                    <a:moveTo>
                      <a:pt x="-1" y="14807"/>
                    </a:moveTo>
                    <a:cubicBezTo>
                      <a:pt x="2927" y="5968"/>
                      <a:pt x="11191" y="-1"/>
                      <a:pt x="20504" y="0"/>
                    </a:cubicBezTo>
                    <a:cubicBezTo>
                      <a:pt x="32433" y="0"/>
                      <a:pt x="42104" y="9670"/>
                      <a:pt x="42104" y="21600"/>
                    </a:cubicBezTo>
                    <a:lnTo>
                      <a:pt x="20504" y="21600"/>
                    </a:lnTo>
                    <a:lnTo>
                      <a:pt x="-1" y="14807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</p:grpSp>
        <p:grpSp>
          <p:nvGrpSpPr>
            <p:cNvPr id="29706" name="Group 32"/>
            <p:cNvGrpSpPr>
              <a:grpSpLocks/>
            </p:cNvGrpSpPr>
            <p:nvPr/>
          </p:nvGrpSpPr>
          <p:grpSpPr bwMode="auto">
            <a:xfrm>
              <a:off x="6143625" y="4286250"/>
              <a:ext cx="2143125" cy="992188"/>
              <a:chOff x="8352" y="8607"/>
              <a:chExt cx="2304" cy="1564"/>
            </a:xfrm>
          </p:grpSpPr>
          <p:sp>
            <p:nvSpPr>
              <p:cNvPr id="29714" name="Freeform 33"/>
              <p:cNvSpPr>
                <a:spLocks/>
              </p:cNvSpPr>
              <p:nvPr/>
            </p:nvSpPr>
            <p:spPr bwMode="auto">
              <a:xfrm>
                <a:off x="8505" y="8607"/>
                <a:ext cx="1950" cy="1564"/>
              </a:xfrm>
              <a:custGeom>
                <a:avLst/>
                <a:gdLst>
                  <a:gd name="T0" fmla="*/ 0 w 1950"/>
                  <a:gd name="T1" fmla="*/ 888 h 1564"/>
                  <a:gd name="T2" fmla="*/ 105 w 1950"/>
                  <a:gd name="T3" fmla="*/ 648 h 1564"/>
                  <a:gd name="T4" fmla="*/ 150 w 1950"/>
                  <a:gd name="T5" fmla="*/ 498 h 1564"/>
                  <a:gd name="T6" fmla="*/ 225 w 1950"/>
                  <a:gd name="T7" fmla="*/ 753 h 1564"/>
                  <a:gd name="T8" fmla="*/ 255 w 1950"/>
                  <a:gd name="T9" fmla="*/ 1158 h 1564"/>
                  <a:gd name="T10" fmla="*/ 315 w 1950"/>
                  <a:gd name="T11" fmla="*/ 1203 h 1564"/>
                  <a:gd name="T12" fmla="*/ 405 w 1950"/>
                  <a:gd name="T13" fmla="*/ 393 h 1564"/>
                  <a:gd name="T14" fmla="*/ 390 w 1950"/>
                  <a:gd name="T15" fmla="*/ 873 h 1564"/>
                  <a:gd name="T16" fmla="*/ 420 w 1950"/>
                  <a:gd name="T17" fmla="*/ 1293 h 1564"/>
                  <a:gd name="T18" fmla="*/ 435 w 1950"/>
                  <a:gd name="T19" fmla="*/ 1383 h 1564"/>
                  <a:gd name="T20" fmla="*/ 525 w 1950"/>
                  <a:gd name="T21" fmla="*/ 1398 h 1564"/>
                  <a:gd name="T22" fmla="*/ 540 w 1950"/>
                  <a:gd name="T23" fmla="*/ 603 h 1564"/>
                  <a:gd name="T24" fmla="*/ 585 w 1950"/>
                  <a:gd name="T25" fmla="*/ 588 h 1564"/>
                  <a:gd name="T26" fmla="*/ 645 w 1950"/>
                  <a:gd name="T27" fmla="*/ 873 h 1564"/>
                  <a:gd name="T28" fmla="*/ 660 w 1950"/>
                  <a:gd name="T29" fmla="*/ 1158 h 1564"/>
                  <a:gd name="T30" fmla="*/ 690 w 1950"/>
                  <a:gd name="T31" fmla="*/ 1068 h 1564"/>
                  <a:gd name="T32" fmla="*/ 705 w 1950"/>
                  <a:gd name="T33" fmla="*/ 978 h 1564"/>
                  <a:gd name="T34" fmla="*/ 720 w 1950"/>
                  <a:gd name="T35" fmla="*/ 573 h 1564"/>
                  <a:gd name="T36" fmla="*/ 750 w 1950"/>
                  <a:gd name="T37" fmla="*/ 618 h 1564"/>
                  <a:gd name="T38" fmla="*/ 765 w 1950"/>
                  <a:gd name="T39" fmla="*/ 768 h 1564"/>
                  <a:gd name="T40" fmla="*/ 780 w 1950"/>
                  <a:gd name="T41" fmla="*/ 1053 h 1564"/>
                  <a:gd name="T42" fmla="*/ 825 w 1950"/>
                  <a:gd name="T43" fmla="*/ 1068 h 1564"/>
                  <a:gd name="T44" fmla="*/ 840 w 1950"/>
                  <a:gd name="T45" fmla="*/ 543 h 1564"/>
                  <a:gd name="T46" fmla="*/ 885 w 1950"/>
                  <a:gd name="T47" fmla="*/ 588 h 1564"/>
                  <a:gd name="T48" fmla="*/ 930 w 1950"/>
                  <a:gd name="T49" fmla="*/ 1068 h 1564"/>
                  <a:gd name="T50" fmla="*/ 975 w 1950"/>
                  <a:gd name="T51" fmla="*/ 348 h 1564"/>
                  <a:gd name="T52" fmla="*/ 1050 w 1950"/>
                  <a:gd name="T53" fmla="*/ 1383 h 1564"/>
                  <a:gd name="T54" fmla="*/ 1125 w 1950"/>
                  <a:gd name="T55" fmla="*/ 213 h 1564"/>
                  <a:gd name="T56" fmla="*/ 1185 w 1950"/>
                  <a:gd name="T57" fmla="*/ 498 h 1564"/>
                  <a:gd name="T58" fmla="*/ 1215 w 1950"/>
                  <a:gd name="T59" fmla="*/ 1443 h 1564"/>
                  <a:gd name="T60" fmla="*/ 1245 w 1950"/>
                  <a:gd name="T61" fmla="*/ 1533 h 1564"/>
                  <a:gd name="T62" fmla="*/ 1275 w 1950"/>
                  <a:gd name="T63" fmla="*/ 378 h 1564"/>
                  <a:gd name="T64" fmla="*/ 1290 w 1950"/>
                  <a:gd name="T65" fmla="*/ 423 h 1564"/>
                  <a:gd name="T66" fmla="*/ 1320 w 1950"/>
                  <a:gd name="T67" fmla="*/ 738 h 1564"/>
                  <a:gd name="T68" fmla="*/ 1335 w 1950"/>
                  <a:gd name="T69" fmla="*/ 663 h 1564"/>
                  <a:gd name="T70" fmla="*/ 1365 w 1950"/>
                  <a:gd name="T71" fmla="*/ 1083 h 1564"/>
                  <a:gd name="T72" fmla="*/ 1380 w 1950"/>
                  <a:gd name="T73" fmla="*/ 978 h 1564"/>
                  <a:gd name="T74" fmla="*/ 1395 w 1950"/>
                  <a:gd name="T75" fmla="*/ 768 h 1564"/>
                  <a:gd name="T76" fmla="*/ 1425 w 1950"/>
                  <a:gd name="T77" fmla="*/ 678 h 1564"/>
                  <a:gd name="T78" fmla="*/ 1470 w 1950"/>
                  <a:gd name="T79" fmla="*/ 1023 h 1564"/>
                  <a:gd name="T80" fmla="*/ 1530 w 1950"/>
                  <a:gd name="T81" fmla="*/ 648 h 1564"/>
                  <a:gd name="T82" fmla="*/ 1590 w 1950"/>
                  <a:gd name="T83" fmla="*/ 1398 h 1564"/>
                  <a:gd name="T84" fmla="*/ 1650 w 1950"/>
                  <a:gd name="T85" fmla="*/ 498 h 1564"/>
                  <a:gd name="T86" fmla="*/ 1695 w 1950"/>
                  <a:gd name="T87" fmla="*/ 1263 h 1564"/>
                  <a:gd name="T88" fmla="*/ 1725 w 1950"/>
                  <a:gd name="T89" fmla="*/ 408 h 1564"/>
                  <a:gd name="T90" fmla="*/ 1740 w 1950"/>
                  <a:gd name="T91" fmla="*/ 498 h 1564"/>
                  <a:gd name="T92" fmla="*/ 1770 w 1950"/>
                  <a:gd name="T93" fmla="*/ 558 h 1564"/>
                  <a:gd name="T94" fmla="*/ 1785 w 1950"/>
                  <a:gd name="T95" fmla="*/ 1383 h 1564"/>
                  <a:gd name="T96" fmla="*/ 1830 w 1950"/>
                  <a:gd name="T97" fmla="*/ 708 h 1564"/>
                  <a:gd name="T98" fmla="*/ 1845 w 1950"/>
                  <a:gd name="T99" fmla="*/ 558 h 1564"/>
                  <a:gd name="T100" fmla="*/ 1860 w 1950"/>
                  <a:gd name="T101" fmla="*/ 438 h 1564"/>
                  <a:gd name="T102" fmla="*/ 1875 w 1950"/>
                  <a:gd name="T103" fmla="*/ 543 h 1564"/>
                  <a:gd name="T104" fmla="*/ 1905 w 1950"/>
                  <a:gd name="T105" fmla="*/ 633 h 1564"/>
                  <a:gd name="T106" fmla="*/ 1920 w 1950"/>
                  <a:gd name="T107" fmla="*/ 768 h 1564"/>
                  <a:gd name="T108" fmla="*/ 1935 w 1950"/>
                  <a:gd name="T109" fmla="*/ 828 h 1564"/>
                  <a:gd name="T110" fmla="*/ 1950 w 1950"/>
                  <a:gd name="T111" fmla="*/ 948 h 15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950" h="1564">
                    <a:moveTo>
                      <a:pt x="0" y="888"/>
                    </a:moveTo>
                    <a:cubicBezTo>
                      <a:pt x="35" y="808"/>
                      <a:pt x="75" y="730"/>
                      <a:pt x="105" y="648"/>
                    </a:cubicBezTo>
                    <a:cubicBezTo>
                      <a:pt x="205" y="374"/>
                      <a:pt x="47" y="704"/>
                      <a:pt x="150" y="498"/>
                    </a:cubicBezTo>
                    <a:cubicBezTo>
                      <a:pt x="199" y="572"/>
                      <a:pt x="225" y="753"/>
                      <a:pt x="225" y="753"/>
                    </a:cubicBezTo>
                    <a:cubicBezTo>
                      <a:pt x="236" y="888"/>
                      <a:pt x="219" y="1028"/>
                      <a:pt x="255" y="1158"/>
                    </a:cubicBezTo>
                    <a:cubicBezTo>
                      <a:pt x="262" y="1182"/>
                      <a:pt x="295" y="1188"/>
                      <a:pt x="315" y="1203"/>
                    </a:cubicBezTo>
                    <a:cubicBezTo>
                      <a:pt x="363" y="913"/>
                      <a:pt x="143" y="0"/>
                      <a:pt x="405" y="393"/>
                    </a:cubicBezTo>
                    <a:cubicBezTo>
                      <a:pt x="428" y="552"/>
                      <a:pt x="442" y="718"/>
                      <a:pt x="390" y="873"/>
                    </a:cubicBezTo>
                    <a:cubicBezTo>
                      <a:pt x="402" y="1013"/>
                      <a:pt x="407" y="1153"/>
                      <a:pt x="420" y="1293"/>
                    </a:cubicBezTo>
                    <a:cubicBezTo>
                      <a:pt x="423" y="1323"/>
                      <a:pt x="413" y="1361"/>
                      <a:pt x="435" y="1383"/>
                    </a:cubicBezTo>
                    <a:cubicBezTo>
                      <a:pt x="457" y="1405"/>
                      <a:pt x="495" y="1393"/>
                      <a:pt x="525" y="1398"/>
                    </a:cubicBezTo>
                    <a:cubicBezTo>
                      <a:pt x="530" y="1133"/>
                      <a:pt x="526" y="868"/>
                      <a:pt x="540" y="603"/>
                    </a:cubicBezTo>
                    <a:cubicBezTo>
                      <a:pt x="548" y="444"/>
                      <a:pt x="583" y="582"/>
                      <a:pt x="585" y="588"/>
                    </a:cubicBezTo>
                    <a:cubicBezTo>
                      <a:pt x="611" y="683"/>
                      <a:pt x="626" y="777"/>
                      <a:pt x="645" y="873"/>
                    </a:cubicBezTo>
                    <a:cubicBezTo>
                      <a:pt x="650" y="968"/>
                      <a:pt x="639" y="1065"/>
                      <a:pt x="660" y="1158"/>
                    </a:cubicBezTo>
                    <a:cubicBezTo>
                      <a:pt x="667" y="1189"/>
                      <a:pt x="682" y="1099"/>
                      <a:pt x="690" y="1068"/>
                    </a:cubicBezTo>
                    <a:cubicBezTo>
                      <a:pt x="697" y="1038"/>
                      <a:pt x="700" y="1008"/>
                      <a:pt x="705" y="978"/>
                    </a:cubicBezTo>
                    <a:cubicBezTo>
                      <a:pt x="710" y="843"/>
                      <a:pt x="703" y="707"/>
                      <a:pt x="720" y="573"/>
                    </a:cubicBezTo>
                    <a:cubicBezTo>
                      <a:pt x="722" y="555"/>
                      <a:pt x="746" y="600"/>
                      <a:pt x="750" y="618"/>
                    </a:cubicBezTo>
                    <a:cubicBezTo>
                      <a:pt x="761" y="667"/>
                      <a:pt x="762" y="718"/>
                      <a:pt x="765" y="768"/>
                    </a:cubicBezTo>
                    <a:cubicBezTo>
                      <a:pt x="772" y="863"/>
                      <a:pt x="761" y="960"/>
                      <a:pt x="780" y="1053"/>
                    </a:cubicBezTo>
                    <a:cubicBezTo>
                      <a:pt x="783" y="1069"/>
                      <a:pt x="810" y="1063"/>
                      <a:pt x="825" y="1068"/>
                    </a:cubicBezTo>
                    <a:cubicBezTo>
                      <a:pt x="830" y="893"/>
                      <a:pt x="818" y="717"/>
                      <a:pt x="840" y="543"/>
                    </a:cubicBezTo>
                    <a:cubicBezTo>
                      <a:pt x="843" y="522"/>
                      <a:pt x="882" y="567"/>
                      <a:pt x="885" y="588"/>
                    </a:cubicBezTo>
                    <a:cubicBezTo>
                      <a:pt x="951" y="1117"/>
                      <a:pt x="813" y="893"/>
                      <a:pt x="930" y="1068"/>
                    </a:cubicBezTo>
                    <a:cubicBezTo>
                      <a:pt x="977" y="831"/>
                      <a:pt x="941" y="587"/>
                      <a:pt x="975" y="348"/>
                    </a:cubicBezTo>
                    <a:cubicBezTo>
                      <a:pt x="1070" y="682"/>
                      <a:pt x="1037" y="1040"/>
                      <a:pt x="1050" y="1383"/>
                    </a:cubicBezTo>
                    <a:cubicBezTo>
                      <a:pt x="1127" y="999"/>
                      <a:pt x="1076" y="601"/>
                      <a:pt x="1125" y="213"/>
                    </a:cubicBezTo>
                    <a:cubicBezTo>
                      <a:pt x="1141" y="311"/>
                      <a:pt x="1171" y="400"/>
                      <a:pt x="1185" y="498"/>
                    </a:cubicBezTo>
                    <a:cubicBezTo>
                      <a:pt x="1195" y="813"/>
                      <a:pt x="1197" y="1128"/>
                      <a:pt x="1215" y="1443"/>
                    </a:cubicBezTo>
                    <a:cubicBezTo>
                      <a:pt x="1217" y="1475"/>
                      <a:pt x="1241" y="1564"/>
                      <a:pt x="1245" y="1533"/>
                    </a:cubicBezTo>
                    <a:cubicBezTo>
                      <a:pt x="1293" y="1151"/>
                      <a:pt x="1267" y="763"/>
                      <a:pt x="1275" y="378"/>
                    </a:cubicBezTo>
                    <a:cubicBezTo>
                      <a:pt x="1280" y="393"/>
                      <a:pt x="1289" y="407"/>
                      <a:pt x="1290" y="423"/>
                    </a:cubicBezTo>
                    <a:cubicBezTo>
                      <a:pt x="1328" y="1307"/>
                      <a:pt x="1285" y="1217"/>
                      <a:pt x="1320" y="738"/>
                    </a:cubicBezTo>
                    <a:cubicBezTo>
                      <a:pt x="1322" y="713"/>
                      <a:pt x="1330" y="688"/>
                      <a:pt x="1335" y="663"/>
                    </a:cubicBezTo>
                    <a:cubicBezTo>
                      <a:pt x="1352" y="802"/>
                      <a:pt x="1344" y="944"/>
                      <a:pt x="1365" y="1083"/>
                    </a:cubicBezTo>
                    <a:cubicBezTo>
                      <a:pt x="1370" y="1118"/>
                      <a:pt x="1377" y="1013"/>
                      <a:pt x="1380" y="978"/>
                    </a:cubicBezTo>
                    <a:cubicBezTo>
                      <a:pt x="1387" y="908"/>
                      <a:pt x="1385" y="837"/>
                      <a:pt x="1395" y="768"/>
                    </a:cubicBezTo>
                    <a:cubicBezTo>
                      <a:pt x="1400" y="737"/>
                      <a:pt x="1425" y="678"/>
                      <a:pt x="1425" y="678"/>
                    </a:cubicBezTo>
                    <a:cubicBezTo>
                      <a:pt x="1462" y="788"/>
                      <a:pt x="1451" y="908"/>
                      <a:pt x="1470" y="1023"/>
                    </a:cubicBezTo>
                    <a:cubicBezTo>
                      <a:pt x="1511" y="901"/>
                      <a:pt x="1493" y="776"/>
                      <a:pt x="1530" y="648"/>
                    </a:cubicBezTo>
                    <a:cubicBezTo>
                      <a:pt x="1583" y="61"/>
                      <a:pt x="1484" y="1079"/>
                      <a:pt x="1590" y="1398"/>
                    </a:cubicBezTo>
                    <a:cubicBezTo>
                      <a:pt x="1641" y="1094"/>
                      <a:pt x="1495" y="33"/>
                      <a:pt x="1650" y="498"/>
                    </a:cubicBezTo>
                    <a:cubicBezTo>
                      <a:pt x="1665" y="740"/>
                      <a:pt x="1622" y="1044"/>
                      <a:pt x="1695" y="1263"/>
                    </a:cubicBezTo>
                    <a:cubicBezTo>
                      <a:pt x="1776" y="939"/>
                      <a:pt x="1686" y="1317"/>
                      <a:pt x="1725" y="408"/>
                    </a:cubicBezTo>
                    <a:cubicBezTo>
                      <a:pt x="1726" y="378"/>
                      <a:pt x="1731" y="469"/>
                      <a:pt x="1740" y="498"/>
                    </a:cubicBezTo>
                    <a:cubicBezTo>
                      <a:pt x="1746" y="519"/>
                      <a:pt x="1760" y="538"/>
                      <a:pt x="1770" y="558"/>
                    </a:cubicBezTo>
                    <a:cubicBezTo>
                      <a:pt x="1761" y="920"/>
                      <a:pt x="1736" y="1087"/>
                      <a:pt x="1785" y="1383"/>
                    </a:cubicBezTo>
                    <a:cubicBezTo>
                      <a:pt x="1793" y="1181"/>
                      <a:pt x="1779" y="913"/>
                      <a:pt x="1830" y="708"/>
                    </a:cubicBezTo>
                    <a:cubicBezTo>
                      <a:pt x="1835" y="658"/>
                      <a:pt x="1839" y="608"/>
                      <a:pt x="1845" y="558"/>
                    </a:cubicBezTo>
                    <a:cubicBezTo>
                      <a:pt x="1849" y="518"/>
                      <a:pt x="1824" y="456"/>
                      <a:pt x="1860" y="438"/>
                    </a:cubicBezTo>
                    <a:cubicBezTo>
                      <a:pt x="1892" y="422"/>
                      <a:pt x="1867" y="509"/>
                      <a:pt x="1875" y="543"/>
                    </a:cubicBezTo>
                    <a:cubicBezTo>
                      <a:pt x="1882" y="574"/>
                      <a:pt x="1905" y="633"/>
                      <a:pt x="1905" y="633"/>
                    </a:cubicBezTo>
                    <a:cubicBezTo>
                      <a:pt x="1910" y="678"/>
                      <a:pt x="1913" y="723"/>
                      <a:pt x="1920" y="768"/>
                    </a:cubicBezTo>
                    <a:cubicBezTo>
                      <a:pt x="1923" y="788"/>
                      <a:pt x="1932" y="808"/>
                      <a:pt x="1935" y="828"/>
                    </a:cubicBezTo>
                    <a:cubicBezTo>
                      <a:pt x="1942" y="868"/>
                      <a:pt x="1950" y="948"/>
                      <a:pt x="1950" y="94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9715" name="Line 34"/>
              <p:cNvSpPr>
                <a:spLocks noChangeShapeType="1"/>
              </p:cNvSpPr>
              <p:nvPr/>
            </p:nvSpPr>
            <p:spPr bwMode="auto">
              <a:xfrm>
                <a:off x="8352" y="9504"/>
                <a:ext cx="23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</p:grpSp>
        <p:sp>
          <p:nvSpPr>
            <p:cNvPr id="29707" name="สี่เหลี่ยมผืนผ้า 41"/>
            <p:cNvSpPr>
              <a:spLocks noChangeArrowheads="1"/>
            </p:cNvSpPr>
            <p:nvPr/>
          </p:nvSpPr>
          <p:spPr bwMode="auto">
            <a:xfrm>
              <a:off x="2357438" y="4572000"/>
              <a:ext cx="36353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th-TH" sz="2800">
                  <a:solidFill>
                    <a:schemeClr val="bg1"/>
                  </a:solidFill>
                  <a:latin typeface="Calibri" pitchFamily="34" charset="0"/>
                  <a:cs typeface="Cordia New" pitchFamily="34" charset="-34"/>
                </a:rPr>
                <a:t>+</a:t>
              </a:r>
            </a:p>
          </p:txBody>
        </p:sp>
        <p:cxnSp>
          <p:nvCxnSpPr>
            <p:cNvPr id="44" name="ลูกศรเชื่อมต่อแบบตรง 43"/>
            <p:cNvCxnSpPr/>
            <p:nvPr/>
          </p:nvCxnSpPr>
          <p:spPr>
            <a:xfrm>
              <a:off x="4500563" y="4857750"/>
              <a:ext cx="11430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10" name="สี่เหลี่ยมผืนผ้า 27"/>
            <p:cNvSpPr>
              <a:spLocks noChangeArrowheads="1"/>
            </p:cNvSpPr>
            <p:nvPr/>
          </p:nvSpPr>
          <p:spPr bwMode="auto">
            <a:xfrm>
              <a:off x="930275" y="5072063"/>
              <a:ext cx="1641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th-TH" altLang="th-TH" sz="2000" dirty="0">
                  <a:solidFill>
                    <a:schemeClr val="bg1"/>
                  </a:solidFill>
                  <a:latin typeface="TH Niramit AS" pitchFamily="2" charset="-34"/>
                  <a:cs typeface="TH Niramit AS" pitchFamily="2" charset="-34"/>
                </a:rPr>
                <a:t>คลื่นพาหะความถี่สูง</a:t>
              </a:r>
            </a:p>
          </p:txBody>
        </p:sp>
        <p:sp>
          <p:nvSpPr>
            <p:cNvPr id="29711" name="สี่เหลี่ยมผืนผ้า 28"/>
            <p:cNvSpPr>
              <a:spLocks noChangeArrowheads="1"/>
            </p:cNvSpPr>
            <p:nvPr/>
          </p:nvSpPr>
          <p:spPr bwMode="auto">
            <a:xfrm>
              <a:off x="2968625" y="5072063"/>
              <a:ext cx="20320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th-TH" altLang="th-TH" sz="2000" dirty="0">
                  <a:solidFill>
                    <a:schemeClr val="bg1"/>
                  </a:solidFill>
                  <a:latin typeface="TH Niramit AS" pitchFamily="2" charset="-34"/>
                  <a:cs typeface="TH Niramit AS" pitchFamily="2" charset="-34"/>
                </a:rPr>
                <a:t>สัญญาณเสียง</a:t>
              </a:r>
              <a:r>
                <a:rPr lang="en-US" altLang="th-TH" sz="2000" dirty="0">
                  <a:solidFill>
                    <a:schemeClr val="bg1"/>
                  </a:solidFill>
                  <a:latin typeface="TH Niramit AS" pitchFamily="2" charset="-34"/>
                  <a:cs typeface="TH Niramit AS" pitchFamily="2" charset="-34"/>
                </a:rPr>
                <a:t>	</a:t>
              </a:r>
              <a:endParaRPr lang="th-TH" altLang="th-TH" sz="2000" dirty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endParaRPr>
            </a:p>
          </p:txBody>
        </p:sp>
        <p:sp>
          <p:nvSpPr>
            <p:cNvPr id="29712" name="Rectangle 1"/>
            <p:cNvSpPr>
              <a:spLocks noChangeArrowheads="1"/>
            </p:cNvSpPr>
            <p:nvPr/>
          </p:nvSpPr>
          <p:spPr bwMode="auto">
            <a:xfrm>
              <a:off x="6786563" y="5214938"/>
              <a:ext cx="17145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eaLnBrk="1" hangingPunct="1"/>
              <a:r>
                <a:rPr lang="th-TH" altLang="th-TH" sz="2000" dirty="0">
                  <a:solidFill>
                    <a:schemeClr val="bg1"/>
                  </a:solidFill>
                  <a:latin typeface="TH Niramit AS" pitchFamily="2" charset="-34"/>
                  <a:ea typeface="Calibri" pitchFamily="34" charset="0"/>
                  <a:cs typeface="TH Niramit AS" pitchFamily="2" charset="-34"/>
                </a:rPr>
                <a:t>คลื่น </a:t>
              </a:r>
              <a:r>
                <a:rPr lang="en-US" altLang="th-TH" sz="2000" dirty="0">
                  <a:solidFill>
                    <a:schemeClr val="bg1"/>
                  </a:solidFill>
                  <a:latin typeface="TH Niramit AS" pitchFamily="2" charset="-34"/>
                  <a:ea typeface="Calibri" pitchFamily="34" charset="0"/>
                  <a:cs typeface="TH Niramit AS" pitchFamily="2" charset="-34"/>
                </a:rPr>
                <a:t>AM</a:t>
              </a:r>
            </a:p>
          </p:txBody>
        </p:sp>
      </p:grpSp>
      <p:pic>
        <p:nvPicPr>
          <p:cNvPr id="29713" name="Picture 41" descr="http://www.vcharkarn.com/userfiles/213156/1%20%2810%29%2813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588" y="0"/>
            <a:ext cx="2665412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11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th-TH" altLang="th-TH" sz="2800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30723" name="Rectangle 20"/>
          <p:cNvSpPr>
            <a:spLocks noChangeArrowheads="1"/>
          </p:cNvSpPr>
          <p:nvPr/>
        </p:nvSpPr>
        <p:spPr bwMode="auto">
          <a:xfrm>
            <a:off x="534988" y="457200"/>
            <a:ext cx="4751387" cy="523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r>
              <a:rPr lang="en-US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1.2 </a:t>
            </a:r>
            <a:r>
              <a:rPr lang="th-TH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ระบบ </a:t>
            </a:r>
            <a:r>
              <a:rPr lang="en-US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FM (Frequency Modulation)</a:t>
            </a:r>
            <a:endParaRPr lang="en-US" altLang="th-TH" sz="2800" dirty="0"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85813" y="1190625"/>
            <a:ext cx="6643687" cy="1293813"/>
            <a:chOff x="785813" y="1190625"/>
            <a:chExt cx="6643687" cy="1293813"/>
          </a:xfrm>
        </p:grpSpPr>
        <p:grpSp>
          <p:nvGrpSpPr>
            <p:cNvPr id="30724" name="Group 21"/>
            <p:cNvGrpSpPr>
              <a:grpSpLocks/>
            </p:cNvGrpSpPr>
            <p:nvPr/>
          </p:nvGrpSpPr>
          <p:grpSpPr bwMode="auto">
            <a:xfrm>
              <a:off x="1071563" y="1341438"/>
              <a:ext cx="1128712" cy="579437"/>
              <a:chOff x="2592" y="7920"/>
              <a:chExt cx="1440" cy="576"/>
            </a:xfrm>
          </p:grpSpPr>
          <p:sp>
            <p:nvSpPr>
              <p:cNvPr id="30738" name="Line 22"/>
              <p:cNvSpPr>
                <a:spLocks noChangeShapeType="1"/>
              </p:cNvSpPr>
              <p:nvPr/>
            </p:nvSpPr>
            <p:spPr bwMode="auto">
              <a:xfrm flipV="1">
                <a:off x="2592" y="7920"/>
                <a:ext cx="288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39" name="Line 23"/>
              <p:cNvSpPr>
                <a:spLocks noChangeShapeType="1"/>
              </p:cNvSpPr>
              <p:nvPr/>
            </p:nvSpPr>
            <p:spPr bwMode="auto">
              <a:xfrm>
                <a:off x="2880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40" name="Line 24"/>
              <p:cNvSpPr>
                <a:spLocks noChangeShapeType="1"/>
              </p:cNvSpPr>
              <p:nvPr/>
            </p:nvSpPr>
            <p:spPr bwMode="auto">
              <a:xfrm flipV="1">
                <a:off x="3024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41" name="Line 25"/>
              <p:cNvSpPr>
                <a:spLocks noChangeShapeType="1"/>
              </p:cNvSpPr>
              <p:nvPr/>
            </p:nvSpPr>
            <p:spPr bwMode="auto">
              <a:xfrm>
                <a:off x="3168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42" name="Line 26"/>
              <p:cNvSpPr>
                <a:spLocks noChangeShapeType="1"/>
              </p:cNvSpPr>
              <p:nvPr/>
            </p:nvSpPr>
            <p:spPr bwMode="auto">
              <a:xfrm flipV="1">
                <a:off x="3312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43" name="Line 27"/>
              <p:cNvSpPr>
                <a:spLocks noChangeShapeType="1"/>
              </p:cNvSpPr>
              <p:nvPr/>
            </p:nvSpPr>
            <p:spPr bwMode="auto">
              <a:xfrm>
                <a:off x="3456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44" name="Line 28"/>
              <p:cNvSpPr>
                <a:spLocks noChangeShapeType="1"/>
              </p:cNvSpPr>
              <p:nvPr/>
            </p:nvSpPr>
            <p:spPr bwMode="auto">
              <a:xfrm flipV="1">
                <a:off x="3600" y="7920"/>
                <a:ext cx="144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45" name="Line 29"/>
              <p:cNvSpPr>
                <a:spLocks noChangeShapeType="1"/>
              </p:cNvSpPr>
              <p:nvPr/>
            </p:nvSpPr>
            <p:spPr bwMode="auto">
              <a:xfrm>
                <a:off x="3744" y="7920"/>
                <a:ext cx="288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</p:grpSp>
        <p:sp>
          <p:nvSpPr>
            <p:cNvPr id="30725" name="Freeform 34"/>
            <p:cNvSpPr>
              <a:spLocks/>
            </p:cNvSpPr>
            <p:nvPr/>
          </p:nvSpPr>
          <p:spPr bwMode="auto">
            <a:xfrm>
              <a:off x="5751513" y="1190625"/>
              <a:ext cx="1428750" cy="881063"/>
            </a:xfrm>
            <a:custGeom>
              <a:avLst/>
              <a:gdLst>
                <a:gd name="T0" fmla="*/ 0 w 1756"/>
                <a:gd name="T1" fmla="*/ 2147483646 h 1388"/>
                <a:gd name="T2" fmla="*/ 2147483646 w 1756"/>
                <a:gd name="T3" fmla="*/ 2147483646 h 1388"/>
                <a:gd name="T4" fmla="*/ 2147483646 w 1756"/>
                <a:gd name="T5" fmla="*/ 0 h 1388"/>
                <a:gd name="T6" fmla="*/ 2147483646 w 1756"/>
                <a:gd name="T7" fmla="*/ 2147483646 h 1388"/>
                <a:gd name="T8" fmla="*/ 2147483646 w 1756"/>
                <a:gd name="T9" fmla="*/ 2147483646 h 1388"/>
                <a:gd name="T10" fmla="*/ 2147483646 w 1756"/>
                <a:gd name="T11" fmla="*/ 2147483646 h 1388"/>
                <a:gd name="T12" fmla="*/ 2147483646 w 1756"/>
                <a:gd name="T13" fmla="*/ 2147483646 h 1388"/>
                <a:gd name="T14" fmla="*/ 2147483646 w 1756"/>
                <a:gd name="T15" fmla="*/ 2147483646 h 1388"/>
                <a:gd name="T16" fmla="*/ 2147483646 w 1756"/>
                <a:gd name="T17" fmla="*/ 2147483646 h 1388"/>
                <a:gd name="T18" fmla="*/ 2147483646 w 1756"/>
                <a:gd name="T19" fmla="*/ 2147483646 h 1388"/>
                <a:gd name="T20" fmla="*/ 2147483646 w 1756"/>
                <a:gd name="T21" fmla="*/ 2147483646 h 1388"/>
                <a:gd name="T22" fmla="*/ 2147483646 w 1756"/>
                <a:gd name="T23" fmla="*/ 2147483646 h 1388"/>
                <a:gd name="T24" fmla="*/ 2147483646 w 1756"/>
                <a:gd name="T25" fmla="*/ 2147483646 h 1388"/>
                <a:gd name="T26" fmla="*/ 2147483646 w 1756"/>
                <a:gd name="T27" fmla="*/ 2147483646 h 1388"/>
                <a:gd name="T28" fmla="*/ 2147483646 w 1756"/>
                <a:gd name="T29" fmla="*/ 2147483646 h 1388"/>
                <a:gd name="T30" fmla="*/ 2147483646 w 1756"/>
                <a:gd name="T31" fmla="*/ 2147483646 h 1388"/>
                <a:gd name="T32" fmla="*/ 2147483646 w 1756"/>
                <a:gd name="T33" fmla="*/ 2147483646 h 1388"/>
                <a:gd name="T34" fmla="*/ 2147483646 w 1756"/>
                <a:gd name="T35" fmla="*/ 2147483646 h 1388"/>
                <a:gd name="T36" fmla="*/ 2147483646 w 1756"/>
                <a:gd name="T37" fmla="*/ 2147483646 h 1388"/>
                <a:gd name="T38" fmla="*/ 2147483646 w 1756"/>
                <a:gd name="T39" fmla="*/ 2147483646 h 1388"/>
                <a:gd name="T40" fmla="*/ 2147483646 w 1756"/>
                <a:gd name="T41" fmla="*/ 2147483646 h 1388"/>
                <a:gd name="T42" fmla="*/ 2147483646 w 1756"/>
                <a:gd name="T43" fmla="*/ 2147483646 h 1388"/>
                <a:gd name="T44" fmla="*/ 2147483646 w 1756"/>
                <a:gd name="T45" fmla="*/ 2147483646 h 1388"/>
                <a:gd name="T46" fmla="*/ 2147483646 w 1756"/>
                <a:gd name="T47" fmla="*/ 2147483646 h 1388"/>
                <a:gd name="T48" fmla="*/ 2147483646 w 1756"/>
                <a:gd name="T49" fmla="*/ 2147483646 h 1388"/>
                <a:gd name="T50" fmla="*/ 2147483646 w 1756"/>
                <a:gd name="T51" fmla="*/ 2147483646 h 1388"/>
                <a:gd name="T52" fmla="*/ 2147483646 w 1756"/>
                <a:gd name="T53" fmla="*/ 2147483646 h 1388"/>
                <a:gd name="T54" fmla="*/ 2147483646 w 1756"/>
                <a:gd name="T55" fmla="*/ 2147483646 h 1388"/>
                <a:gd name="T56" fmla="*/ 2147483646 w 1756"/>
                <a:gd name="T57" fmla="*/ 2147483646 h 1388"/>
                <a:gd name="T58" fmla="*/ 2147483646 w 1756"/>
                <a:gd name="T59" fmla="*/ 2147483646 h 1388"/>
                <a:gd name="T60" fmla="*/ 2147483646 w 1756"/>
                <a:gd name="T61" fmla="*/ 2147483646 h 1388"/>
                <a:gd name="T62" fmla="*/ 2147483646 w 1756"/>
                <a:gd name="T63" fmla="*/ 2147483646 h 1388"/>
                <a:gd name="T64" fmla="*/ 2147483646 w 1756"/>
                <a:gd name="T65" fmla="*/ 2147483646 h 1388"/>
                <a:gd name="T66" fmla="*/ 2147483646 w 1756"/>
                <a:gd name="T67" fmla="*/ 2147483646 h 1388"/>
                <a:gd name="T68" fmla="*/ 2147483646 w 1756"/>
                <a:gd name="T69" fmla="*/ 2147483646 h 1388"/>
                <a:gd name="T70" fmla="*/ 2147483646 w 1756"/>
                <a:gd name="T71" fmla="*/ 2147483646 h 1388"/>
                <a:gd name="T72" fmla="*/ 2147483646 w 1756"/>
                <a:gd name="T73" fmla="*/ 2147483646 h 1388"/>
                <a:gd name="T74" fmla="*/ 2147483646 w 1756"/>
                <a:gd name="T75" fmla="*/ 2147483646 h 1388"/>
                <a:gd name="T76" fmla="*/ 2147483646 w 1756"/>
                <a:gd name="T77" fmla="*/ 2147483646 h 1388"/>
                <a:gd name="T78" fmla="*/ 2147483646 w 1756"/>
                <a:gd name="T79" fmla="*/ 2147483646 h 1388"/>
                <a:gd name="T80" fmla="*/ 2147483646 w 1756"/>
                <a:gd name="T81" fmla="*/ 2147483646 h 1388"/>
                <a:gd name="T82" fmla="*/ 2147483646 w 1756"/>
                <a:gd name="T83" fmla="*/ 2147483646 h 1388"/>
                <a:gd name="T84" fmla="*/ 2147483646 w 1756"/>
                <a:gd name="T85" fmla="*/ 2147483646 h 1388"/>
                <a:gd name="T86" fmla="*/ 2147483646 w 1756"/>
                <a:gd name="T87" fmla="*/ 2147483646 h 1388"/>
                <a:gd name="T88" fmla="*/ 2147483646 w 1756"/>
                <a:gd name="T89" fmla="*/ 2147483646 h 1388"/>
                <a:gd name="T90" fmla="*/ 2147483646 w 1756"/>
                <a:gd name="T91" fmla="*/ 2147483646 h 1388"/>
                <a:gd name="T92" fmla="*/ 2147483646 w 1756"/>
                <a:gd name="T93" fmla="*/ 2147483646 h 138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756" h="1388">
                  <a:moveTo>
                    <a:pt x="0" y="675"/>
                  </a:moveTo>
                  <a:cubicBezTo>
                    <a:pt x="13" y="487"/>
                    <a:pt x="16" y="455"/>
                    <a:pt x="60" y="300"/>
                  </a:cubicBezTo>
                  <a:cubicBezTo>
                    <a:pt x="73" y="198"/>
                    <a:pt x="92" y="102"/>
                    <a:pt x="105" y="0"/>
                  </a:cubicBezTo>
                  <a:cubicBezTo>
                    <a:pt x="115" y="199"/>
                    <a:pt x="117" y="379"/>
                    <a:pt x="165" y="570"/>
                  </a:cubicBezTo>
                  <a:cubicBezTo>
                    <a:pt x="170" y="635"/>
                    <a:pt x="177" y="700"/>
                    <a:pt x="180" y="765"/>
                  </a:cubicBezTo>
                  <a:cubicBezTo>
                    <a:pt x="202" y="1230"/>
                    <a:pt x="146" y="1361"/>
                    <a:pt x="225" y="1125"/>
                  </a:cubicBezTo>
                  <a:cubicBezTo>
                    <a:pt x="248" y="445"/>
                    <a:pt x="228" y="926"/>
                    <a:pt x="255" y="450"/>
                  </a:cubicBezTo>
                  <a:cubicBezTo>
                    <a:pt x="273" y="137"/>
                    <a:pt x="247" y="259"/>
                    <a:pt x="285" y="105"/>
                  </a:cubicBezTo>
                  <a:cubicBezTo>
                    <a:pt x="323" y="256"/>
                    <a:pt x="341" y="416"/>
                    <a:pt x="360" y="570"/>
                  </a:cubicBezTo>
                  <a:cubicBezTo>
                    <a:pt x="365" y="675"/>
                    <a:pt x="367" y="780"/>
                    <a:pt x="375" y="885"/>
                  </a:cubicBezTo>
                  <a:cubicBezTo>
                    <a:pt x="382" y="965"/>
                    <a:pt x="329" y="1150"/>
                    <a:pt x="405" y="1125"/>
                  </a:cubicBezTo>
                  <a:cubicBezTo>
                    <a:pt x="486" y="1098"/>
                    <a:pt x="415" y="955"/>
                    <a:pt x="420" y="870"/>
                  </a:cubicBezTo>
                  <a:cubicBezTo>
                    <a:pt x="425" y="675"/>
                    <a:pt x="422" y="480"/>
                    <a:pt x="435" y="285"/>
                  </a:cubicBezTo>
                  <a:cubicBezTo>
                    <a:pt x="437" y="258"/>
                    <a:pt x="439" y="203"/>
                    <a:pt x="465" y="210"/>
                  </a:cubicBezTo>
                  <a:cubicBezTo>
                    <a:pt x="496" y="218"/>
                    <a:pt x="485" y="270"/>
                    <a:pt x="495" y="300"/>
                  </a:cubicBezTo>
                  <a:cubicBezTo>
                    <a:pt x="510" y="344"/>
                    <a:pt x="515" y="390"/>
                    <a:pt x="525" y="435"/>
                  </a:cubicBezTo>
                  <a:cubicBezTo>
                    <a:pt x="530" y="505"/>
                    <a:pt x="537" y="575"/>
                    <a:pt x="540" y="645"/>
                  </a:cubicBezTo>
                  <a:cubicBezTo>
                    <a:pt x="562" y="1218"/>
                    <a:pt x="513" y="1388"/>
                    <a:pt x="585" y="1065"/>
                  </a:cubicBezTo>
                  <a:cubicBezTo>
                    <a:pt x="590" y="840"/>
                    <a:pt x="592" y="615"/>
                    <a:pt x="600" y="390"/>
                  </a:cubicBezTo>
                  <a:cubicBezTo>
                    <a:pt x="602" y="320"/>
                    <a:pt x="584" y="243"/>
                    <a:pt x="615" y="180"/>
                  </a:cubicBezTo>
                  <a:cubicBezTo>
                    <a:pt x="630" y="150"/>
                    <a:pt x="648" y="239"/>
                    <a:pt x="660" y="270"/>
                  </a:cubicBezTo>
                  <a:cubicBezTo>
                    <a:pt x="742" y="474"/>
                    <a:pt x="599" y="179"/>
                    <a:pt x="705" y="390"/>
                  </a:cubicBezTo>
                  <a:cubicBezTo>
                    <a:pt x="716" y="652"/>
                    <a:pt x="740" y="880"/>
                    <a:pt x="765" y="1140"/>
                  </a:cubicBezTo>
                  <a:cubicBezTo>
                    <a:pt x="810" y="823"/>
                    <a:pt x="747" y="491"/>
                    <a:pt x="825" y="180"/>
                  </a:cubicBezTo>
                  <a:cubicBezTo>
                    <a:pt x="883" y="528"/>
                    <a:pt x="863" y="843"/>
                    <a:pt x="870" y="1215"/>
                  </a:cubicBezTo>
                  <a:cubicBezTo>
                    <a:pt x="880" y="1070"/>
                    <a:pt x="890" y="925"/>
                    <a:pt x="900" y="780"/>
                  </a:cubicBezTo>
                  <a:cubicBezTo>
                    <a:pt x="915" y="565"/>
                    <a:pt x="930" y="135"/>
                    <a:pt x="930" y="135"/>
                  </a:cubicBezTo>
                  <a:cubicBezTo>
                    <a:pt x="970" y="377"/>
                    <a:pt x="954" y="625"/>
                    <a:pt x="975" y="870"/>
                  </a:cubicBezTo>
                  <a:cubicBezTo>
                    <a:pt x="1004" y="1208"/>
                    <a:pt x="970" y="1096"/>
                    <a:pt x="1020" y="1245"/>
                  </a:cubicBezTo>
                  <a:cubicBezTo>
                    <a:pt x="1036" y="1010"/>
                    <a:pt x="1052" y="811"/>
                    <a:pt x="1080" y="585"/>
                  </a:cubicBezTo>
                  <a:cubicBezTo>
                    <a:pt x="1085" y="445"/>
                    <a:pt x="1078" y="304"/>
                    <a:pt x="1095" y="165"/>
                  </a:cubicBezTo>
                  <a:cubicBezTo>
                    <a:pt x="1097" y="147"/>
                    <a:pt x="1123" y="192"/>
                    <a:pt x="1125" y="210"/>
                  </a:cubicBezTo>
                  <a:cubicBezTo>
                    <a:pt x="1139" y="354"/>
                    <a:pt x="1134" y="500"/>
                    <a:pt x="1140" y="645"/>
                  </a:cubicBezTo>
                  <a:cubicBezTo>
                    <a:pt x="1155" y="1032"/>
                    <a:pt x="1149" y="912"/>
                    <a:pt x="1185" y="1290"/>
                  </a:cubicBezTo>
                  <a:cubicBezTo>
                    <a:pt x="1220" y="945"/>
                    <a:pt x="1192" y="594"/>
                    <a:pt x="1260" y="255"/>
                  </a:cubicBezTo>
                  <a:cubicBezTo>
                    <a:pt x="1276" y="350"/>
                    <a:pt x="1289" y="445"/>
                    <a:pt x="1305" y="540"/>
                  </a:cubicBezTo>
                  <a:cubicBezTo>
                    <a:pt x="1321" y="791"/>
                    <a:pt x="1310" y="1044"/>
                    <a:pt x="1365" y="1290"/>
                  </a:cubicBezTo>
                  <a:cubicBezTo>
                    <a:pt x="1389" y="955"/>
                    <a:pt x="1407" y="620"/>
                    <a:pt x="1425" y="285"/>
                  </a:cubicBezTo>
                  <a:cubicBezTo>
                    <a:pt x="1465" y="603"/>
                    <a:pt x="1422" y="934"/>
                    <a:pt x="1500" y="1245"/>
                  </a:cubicBezTo>
                  <a:cubicBezTo>
                    <a:pt x="1511" y="900"/>
                    <a:pt x="1506" y="554"/>
                    <a:pt x="1530" y="210"/>
                  </a:cubicBezTo>
                  <a:cubicBezTo>
                    <a:pt x="1533" y="160"/>
                    <a:pt x="1539" y="310"/>
                    <a:pt x="1545" y="360"/>
                  </a:cubicBezTo>
                  <a:cubicBezTo>
                    <a:pt x="1549" y="390"/>
                    <a:pt x="1555" y="420"/>
                    <a:pt x="1560" y="450"/>
                  </a:cubicBezTo>
                  <a:cubicBezTo>
                    <a:pt x="1569" y="696"/>
                    <a:pt x="1555" y="961"/>
                    <a:pt x="1635" y="1200"/>
                  </a:cubicBezTo>
                  <a:cubicBezTo>
                    <a:pt x="1651" y="856"/>
                    <a:pt x="1671" y="546"/>
                    <a:pt x="1680" y="195"/>
                  </a:cubicBezTo>
                  <a:cubicBezTo>
                    <a:pt x="1691" y="290"/>
                    <a:pt x="1687" y="314"/>
                    <a:pt x="1710" y="390"/>
                  </a:cubicBezTo>
                  <a:cubicBezTo>
                    <a:pt x="1719" y="420"/>
                    <a:pt x="1740" y="480"/>
                    <a:pt x="1740" y="480"/>
                  </a:cubicBezTo>
                  <a:cubicBezTo>
                    <a:pt x="1756" y="645"/>
                    <a:pt x="1755" y="580"/>
                    <a:pt x="1755" y="675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grpSp>
          <p:nvGrpSpPr>
            <p:cNvPr id="30726" name="Group 30"/>
            <p:cNvGrpSpPr>
              <a:grpSpLocks/>
            </p:cNvGrpSpPr>
            <p:nvPr/>
          </p:nvGrpSpPr>
          <p:grpSpPr bwMode="auto">
            <a:xfrm>
              <a:off x="2928938" y="1350963"/>
              <a:ext cx="1411287" cy="601662"/>
              <a:chOff x="5247" y="8043"/>
              <a:chExt cx="1885" cy="610"/>
            </a:xfrm>
          </p:grpSpPr>
          <p:sp>
            <p:nvSpPr>
              <p:cNvPr id="30735" name="Arc 31"/>
              <p:cNvSpPr>
                <a:spLocks/>
              </p:cNvSpPr>
              <p:nvPr/>
            </p:nvSpPr>
            <p:spPr bwMode="auto">
              <a:xfrm rot="10355921" flipV="1">
                <a:off x="5247" y="8043"/>
                <a:ext cx="841" cy="430"/>
              </a:xfrm>
              <a:custGeom>
                <a:avLst/>
                <a:gdLst>
                  <a:gd name="T0" fmla="*/ 0 w 42104"/>
                  <a:gd name="T1" fmla="*/ 0 h 21600"/>
                  <a:gd name="T2" fmla="*/ 0 w 42104"/>
                  <a:gd name="T3" fmla="*/ 0 h 21600"/>
                  <a:gd name="T4" fmla="*/ 0 w 4210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104" h="21600" fill="none" extrusionOk="0">
                    <a:moveTo>
                      <a:pt x="-1" y="14807"/>
                    </a:moveTo>
                    <a:cubicBezTo>
                      <a:pt x="2927" y="5968"/>
                      <a:pt x="11191" y="-1"/>
                      <a:pt x="20504" y="0"/>
                    </a:cubicBezTo>
                    <a:cubicBezTo>
                      <a:pt x="32433" y="0"/>
                      <a:pt x="42104" y="9670"/>
                      <a:pt x="42104" y="21600"/>
                    </a:cubicBezTo>
                  </a:path>
                  <a:path w="42104" h="21600" stroke="0" extrusionOk="0">
                    <a:moveTo>
                      <a:pt x="-1" y="14807"/>
                    </a:moveTo>
                    <a:cubicBezTo>
                      <a:pt x="2927" y="5968"/>
                      <a:pt x="11191" y="-1"/>
                      <a:pt x="20504" y="0"/>
                    </a:cubicBezTo>
                    <a:cubicBezTo>
                      <a:pt x="32433" y="0"/>
                      <a:pt x="42104" y="9670"/>
                      <a:pt x="42104" y="21600"/>
                    </a:cubicBezTo>
                    <a:lnTo>
                      <a:pt x="20504" y="21600"/>
                    </a:lnTo>
                    <a:lnTo>
                      <a:pt x="-1" y="14807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36" name="Line 32"/>
              <p:cNvSpPr>
                <a:spLocks noChangeShapeType="1"/>
              </p:cNvSpPr>
              <p:nvPr/>
            </p:nvSpPr>
            <p:spPr bwMode="auto">
              <a:xfrm>
                <a:off x="6048" y="8208"/>
                <a:ext cx="288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37" name="Arc 33"/>
              <p:cNvSpPr>
                <a:spLocks/>
              </p:cNvSpPr>
              <p:nvPr/>
            </p:nvSpPr>
            <p:spPr bwMode="auto">
              <a:xfrm rot="21128870" flipV="1">
                <a:off x="6291" y="8223"/>
                <a:ext cx="841" cy="430"/>
              </a:xfrm>
              <a:custGeom>
                <a:avLst/>
                <a:gdLst>
                  <a:gd name="T0" fmla="*/ 0 w 42104"/>
                  <a:gd name="T1" fmla="*/ 0 h 21600"/>
                  <a:gd name="T2" fmla="*/ 0 w 42104"/>
                  <a:gd name="T3" fmla="*/ 0 h 21600"/>
                  <a:gd name="T4" fmla="*/ 0 w 4210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104" h="21600" fill="none" extrusionOk="0">
                    <a:moveTo>
                      <a:pt x="-1" y="14807"/>
                    </a:moveTo>
                    <a:cubicBezTo>
                      <a:pt x="2927" y="5968"/>
                      <a:pt x="11191" y="-1"/>
                      <a:pt x="20504" y="0"/>
                    </a:cubicBezTo>
                    <a:cubicBezTo>
                      <a:pt x="32433" y="0"/>
                      <a:pt x="42104" y="9670"/>
                      <a:pt x="42104" y="21600"/>
                    </a:cubicBezTo>
                  </a:path>
                  <a:path w="42104" h="21600" stroke="0" extrusionOk="0">
                    <a:moveTo>
                      <a:pt x="-1" y="14807"/>
                    </a:moveTo>
                    <a:cubicBezTo>
                      <a:pt x="2927" y="5968"/>
                      <a:pt x="11191" y="-1"/>
                      <a:pt x="20504" y="0"/>
                    </a:cubicBezTo>
                    <a:cubicBezTo>
                      <a:pt x="32433" y="0"/>
                      <a:pt x="42104" y="9670"/>
                      <a:pt x="42104" y="21600"/>
                    </a:cubicBezTo>
                    <a:lnTo>
                      <a:pt x="20504" y="21600"/>
                    </a:lnTo>
                    <a:lnTo>
                      <a:pt x="-1" y="14807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h-TH"/>
              </a:p>
            </p:txBody>
          </p:sp>
        </p:grpSp>
        <p:sp>
          <p:nvSpPr>
            <p:cNvPr id="30727" name="Line 35"/>
            <p:cNvSpPr>
              <a:spLocks noChangeShapeType="1"/>
            </p:cNvSpPr>
            <p:nvPr/>
          </p:nvSpPr>
          <p:spPr bwMode="auto">
            <a:xfrm>
              <a:off x="4646613" y="1617663"/>
              <a:ext cx="6397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30728" name="สี่เหลี่ยมผืนผ้า 38"/>
            <p:cNvSpPr>
              <a:spLocks noChangeArrowheads="1"/>
            </p:cNvSpPr>
            <p:nvPr/>
          </p:nvSpPr>
          <p:spPr bwMode="auto">
            <a:xfrm>
              <a:off x="2428875" y="1341438"/>
              <a:ext cx="363538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th-TH" sz="2800">
                  <a:solidFill>
                    <a:schemeClr val="bg1"/>
                  </a:solidFill>
                  <a:latin typeface="Calibri" pitchFamily="34" charset="0"/>
                  <a:cs typeface="Cordia New" pitchFamily="34" charset="-34"/>
                </a:rPr>
                <a:t>+</a:t>
              </a:r>
            </a:p>
          </p:txBody>
        </p:sp>
        <p:cxnSp>
          <p:nvCxnSpPr>
            <p:cNvPr id="41" name="ตัวเชื่อมต่อตรง 40"/>
            <p:cNvCxnSpPr/>
            <p:nvPr/>
          </p:nvCxnSpPr>
          <p:spPr>
            <a:xfrm>
              <a:off x="5643563" y="1616075"/>
              <a:ext cx="1785937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30" name="สี่เหลี่ยมผืนผ้า 42"/>
            <p:cNvSpPr>
              <a:spLocks noChangeArrowheads="1"/>
            </p:cNvSpPr>
            <p:nvPr/>
          </p:nvSpPr>
          <p:spPr bwMode="auto">
            <a:xfrm>
              <a:off x="785813" y="2084388"/>
              <a:ext cx="1641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th-TH" altLang="th-TH" sz="2000">
                  <a:solidFill>
                    <a:srgbClr val="00FFFF"/>
                  </a:solidFill>
                  <a:latin typeface="TH Niramit AS" pitchFamily="2" charset="-34"/>
                  <a:cs typeface="TH Niramit AS" pitchFamily="2" charset="-34"/>
                </a:rPr>
                <a:t>คลื่นพาหะความถี่สูง</a:t>
              </a:r>
            </a:p>
          </p:txBody>
        </p:sp>
        <p:sp>
          <p:nvSpPr>
            <p:cNvPr id="30731" name="สี่เหลี่ยมผืนผ้า 43"/>
            <p:cNvSpPr>
              <a:spLocks noChangeArrowheads="1"/>
            </p:cNvSpPr>
            <p:nvPr/>
          </p:nvSpPr>
          <p:spPr bwMode="auto">
            <a:xfrm>
              <a:off x="2792413" y="2063750"/>
              <a:ext cx="20320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th-TH" altLang="th-TH" sz="2000">
                  <a:solidFill>
                    <a:srgbClr val="00FFFF"/>
                  </a:solidFill>
                  <a:latin typeface="TH Niramit AS" pitchFamily="2" charset="-34"/>
                  <a:cs typeface="TH Niramit AS" pitchFamily="2" charset="-34"/>
                </a:rPr>
                <a:t>สัญญาณเสียง</a:t>
              </a:r>
              <a:r>
                <a:rPr lang="en-US" altLang="th-TH" sz="2000">
                  <a:solidFill>
                    <a:srgbClr val="00FFFF"/>
                  </a:solidFill>
                  <a:latin typeface="TH Niramit AS" pitchFamily="2" charset="-34"/>
                  <a:cs typeface="TH Niramit AS" pitchFamily="2" charset="-34"/>
                </a:rPr>
                <a:t>	</a:t>
              </a:r>
              <a:endParaRPr lang="th-TH" altLang="th-TH" sz="2000">
                <a:solidFill>
                  <a:srgbClr val="00FFFF"/>
                </a:solidFill>
                <a:latin typeface="TH Niramit AS" pitchFamily="2" charset="-34"/>
                <a:cs typeface="TH Niramit AS" pitchFamily="2" charset="-34"/>
              </a:endParaRPr>
            </a:p>
          </p:txBody>
        </p:sp>
        <p:sp>
          <p:nvSpPr>
            <p:cNvPr id="30732" name="Rectangle 36"/>
            <p:cNvSpPr>
              <a:spLocks noChangeArrowheads="1"/>
            </p:cNvSpPr>
            <p:nvPr/>
          </p:nvSpPr>
          <p:spPr bwMode="auto">
            <a:xfrm>
              <a:off x="5619750" y="2084388"/>
              <a:ext cx="17145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eaLnBrk="1" hangingPunct="1"/>
              <a:r>
                <a:rPr lang="en-US" altLang="th-TH" sz="2000">
                  <a:solidFill>
                    <a:srgbClr val="00FFFF"/>
                  </a:solidFill>
                  <a:latin typeface="TH Niramit AS" pitchFamily="2" charset="-34"/>
                  <a:ea typeface="Calibri" pitchFamily="34" charset="0"/>
                  <a:cs typeface="TH Niramit AS" pitchFamily="2" charset="-34"/>
                </a:rPr>
                <a:t>        </a:t>
              </a:r>
              <a:r>
                <a:rPr lang="th-TH" altLang="th-TH" sz="2000">
                  <a:solidFill>
                    <a:srgbClr val="00FFFF"/>
                  </a:solidFill>
                  <a:latin typeface="TH Niramit AS" pitchFamily="2" charset="-34"/>
                  <a:ea typeface="Calibri" pitchFamily="34" charset="0"/>
                  <a:cs typeface="TH Niramit AS" pitchFamily="2" charset="-34"/>
                </a:rPr>
                <a:t>คลื่น </a:t>
              </a:r>
              <a:r>
                <a:rPr lang="en-US" altLang="th-TH" sz="2000">
                  <a:solidFill>
                    <a:srgbClr val="00FFFF"/>
                  </a:solidFill>
                  <a:latin typeface="TH Niramit AS" pitchFamily="2" charset="-34"/>
                  <a:ea typeface="Calibri" pitchFamily="34" charset="0"/>
                  <a:cs typeface="TH Niramit AS" pitchFamily="2" charset="-34"/>
                </a:rPr>
                <a:t>FM</a:t>
              </a:r>
            </a:p>
          </p:txBody>
        </p:sp>
      </p:grpSp>
      <p:sp>
        <p:nvSpPr>
          <p:cNvPr id="30733" name="Rectangle 37"/>
          <p:cNvSpPr>
            <a:spLocks noChangeArrowheads="1"/>
          </p:cNvSpPr>
          <p:nvPr/>
        </p:nvSpPr>
        <p:spPr bwMode="auto">
          <a:xfrm>
            <a:off x="677863" y="2614613"/>
            <a:ext cx="7788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539750" algn="thaiDist" eaLnBrk="1" hangingPunct="1"/>
            <a:r>
              <a:rPr lang="th-TH" altLang="th-TH" sz="24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คลื่น </a:t>
            </a:r>
            <a:r>
              <a:rPr lang="en-US" altLang="th-TH" sz="24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FM </a:t>
            </a:r>
            <a:r>
              <a:rPr lang="th-TH" altLang="th-TH" sz="24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หมายถึง คลื่นที่ส่งโดยเปลี่ยนความถี่ของคลื่นพาหะตามสัญญาณของคลื่นที่ต้องการส่งออกไปมีความถี่อยู่ในช่วง </a:t>
            </a:r>
            <a:r>
              <a:rPr lang="en-US" altLang="th-TH" sz="24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88–108 MH</a:t>
            </a:r>
            <a:r>
              <a:rPr lang="en-US" altLang="th-TH" sz="2400" b="1" baseline="-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Z</a:t>
            </a:r>
            <a:r>
              <a:rPr lang="en-US" altLang="th-TH" sz="24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4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และกำหนดช่องกว้างของแถบความถี่ไว้ </a:t>
            </a:r>
            <a:r>
              <a:rPr lang="en-US" altLang="th-TH" sz="24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150 KH</a:t>
            </a:r>
            <a:r>
              <a:rPr lang="en-US" altLang="th-TH" sz="2400" b="1" baseline="-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Z</a:t>
            </a:r>
            <a:r>
              <a:rPr lang="en-US" altLang="th-TH" sz="24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</a:p>
        </p:txBody>
      </p:sp>
      <p:pic>
        <p:nvPicPr>
          <p:cNvPr id="30734" name="Picture 5" descr="http://www.vcharkarn.com/userfiles/213156/1%20%288%29%2814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4232848"/>
            <a:ext cx="7981950" cy="20716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08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สี่เหลี่ยมผืนผ้า 5"/>
          <p:cNvSpPr>
            <a:spLocks noChangeArrowheads="1"/>
          </p:cNvSpPr>
          <p:nvPr/>
        </p:nvSpPr>
        <p:spPr bwMode="auto">
          <a:xfrm>
            <a:off x="471488" y="333375"/>
            <a:ext cx="2117725" cy="58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3200" b="1" dirty="0">
                <a:latin typeface="TH Niramit AS" pitchFamily="2" charset="-34"/>
                <a:cs typeface="TH Niramit AS" pitchFamily="2" charset="-34"/>
              </a:rPr>
              <a:t>การส่งคลื่นวิทยุ</a:t>
            </a:r>
          </a:p>
        </p:txBody>
      </p:sp>
      <p:sp>
        <p:nvSpPr>
          <p:cNvPr id="45060" name="สี่เหลี่ยมผืนผ้า 6"/>
          <p:cNvSpPr>
            <a:spLocks noChangeArrowheads="1"/>
          </p:cNvSpPr>
          <p:nvPr/>
        </p:nvSpPr>
        <p:spPr bwMode="auto">
          <a:xfrm>
            <a:off x="663575" y="974725"/>
            <a:ext cx="7858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thaiDist" eaLnBrk="1" hangingPunct="1">
              <a:spcBef>
                <a:spcPct val="0"/>
              </a:spcBef>
              <a:buFontTx/>
              <a:buNone/>
              <a:defRPr/>
            </a:pPr>
            <a:r>
              <a:rPr lang="th-TH" altLang="th-TH" sz="2800" b="1" dirty="0" smtClean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     คลื่นวิทยุ </a:t>
            </a:r>
            <a:r>
              <a:rPr lang="en-US" altLang="th-TH" sz="2800" b="1" dirty="0" smtClean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AM</a:t>
            </a:r>
            <a:r>
              <a:rPr lang="en-US" altLang="th-TH" sz="2800" dirty="0" smtClean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altLang="th-TH" sz="2800" dirty="0" smtClean="0">
                <a:latin typeface="TH Niramit AS" pitchFamily="2" charset="-34"/>
                <a:cs typeface="TH Niramit AS" pitchFamily="2" charset="-34"/>
              </a:rPr>
              <a:t>จะสะท้อนที่ชั้นบรรยากาศไอโอโนสเฟียร์ซึ่งเป็นชั้นที่มีประจุไฟฟ้าอิสระ ดังนั้นคลื่นวิทยุ </a:t>
            </a:r>
            <a:r>
              <a:rPr lang="en-US" altLang="th-TH" sz="2800" dirty="0" smtClean="0">
                <a:latin typeface="TH Niramit AS" pitchFamily="2" charset="-34"/>
                <a:cs typeface="TH Niramit AS" pitchFamily="2" charset="-34"/>
              </a:rPr>
              <a:t>AM </a:t>
            </a:r>
            <a:r>
              <a:rPr lang="th-TH" altLang="th-TH" sz="2800" dirty="0" smtClean="0">
                <a:latin typeface="TH Niramit AS" pitchFamily="2" charset="-34"/>
                <a:cs typeface="TH Niramit AS" pitchFamily="2" charset="-34"/>
              </a:rPr>
              <a:t>จึงดินทางได้ </a:t>
            </a:r>
            <a:r>
              <a:rPr lang="en-US" altLang="th-TH" sz="2800" dirty="0" smtClean="0">
                <a:latin typeface="TH Niramit AS" pitchFamily="2" charset="-34"/>
                <a:cs typeface="TH Niramit AS" pitchFamily="2" charset="-34"/>
              </a:rPr>
              <a:t>2 </a:t>
            </a:r>
            <a:r>
              <a:rPr lang="th-TH" altLang="th-TH" sz="2800" dirty="0" smtClean="0">
                <a:latin typeface="TH Niramit AS" pitchFamily="2" charset="-34"/>
                <a:cs typeface="TH Niramit AS" pitchFamily="2" charset="-34"/>
              </a:rPr>
              <a:t>ทาง</a:t>
            </a:r>
          </a:p>
        </p:txBody>
      </p:sp>
      <p:sp>
        <p:nvSpPr>
          <p:cNvPr id="45061" name="Rectangle 3"/>
          <p:cNvSpPr>
            <a:spLocks noChangeArrowheads="1"/>
          </p:cNvSpPr>
          <p:nvPr/>
        </p:nvSpPr>
        <p:spPr bwMode="auto">
          <a:xfrm>
            <a:off x="214313" y="2060575"/>
            <a:ext cx="7429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h-TH" sz="2800" b="1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1. </a:t>
            </a:r>
            <a:r>
              <a:rPr lang="th-TH" altLang="th-TH" sz="2800" b="1" dirty="0" smtClean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คลื่นดิน</a:t>
            </a:r>
            <a:r>
              <a:rPr lang="th-TH" altLang="th-TH" sz="2800" dirty="0" smtClean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800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เคลื่อนที่ไปตามแนวรอบโดยตรงมีรัศมี </a:t>
            </a:r>
            <a:r>
              <a:rPr lang="en-US" altLang="th-TH" sz="2800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80 </a:t>
            </a:r>
            <a:r>
              <a:rPr lang="th-TH" altLang="th-TH" sz="2800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กิโลเมตร</a:t>
            </a:r>
          </a:p>
        </p:txBody>
      </p:sp>
      <p:sp>
        <p:nvSpPr>
          <p:cNvPr id="45062" name="สี่เหลี่ยมผืนผ้า 8"/>
          <p:cNvSpPr>
            <a:spLocks noChangeArrowheads="1"/>
          </p:cNvSpPr>
          <p:nvPr/>
        </p:nvSpPr>
        <p:spPr bwMode="auto">
          <a:xfrm>
            <a:off x="628650" y="2595563"/>
            <a:ext cx="792956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thaiDi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h-TH" sz="2800" b="1" dirty="0" smtClean="0">
                <a:latin typeface="TH Niramit AS" pitchFamily="2" charset="-34"/>
                <a:cs typeface="TH Niramit AS" pitchFamily="2" charset="-34"/>
              </a:rPr>
              <a:t>2</a:t>
            </a:r>
            <a:r>
              <a:rPr lang="en-US" altLang="th-TH" sz="2800" b="1" dirty="0" smtClean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altLang="th-TH" sz="2800" b="1" dirty="0" smtClean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คลื่นฟ้า</a:t>
            </a:r>
            <a:r>
              <a:rPr lang="th-TH" altLang="th-TH" sz="2800" dirty="0" smtClean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altLang="th-TH" sz="2800" dirty="0" smtClean="0">
                <a:latin typeface="TH Niramit AS" pitchFamily="2" charset="-34"/>
                <a:cs typeface="TH Niramit AS" pitchFamily="2" charset="-34"/>
              </a:rPr>
              <a:t>เป็นคลื่นที่สะท้อนยังชั้นไอโอโนสเฟียร์ จึงเดินทางไปได้ไกลและสามารถอ้อมสิ่งกีดขวางขนาดใหญ่ เช่น ภูเขา หรือตึก ได้แต่จะถูกรบกวนง่ายจากคลื่นแม่เหล็กไฟฟ้าแหล่งอื่น</a:t>
            </a:r>
          </a:p>
        </p:txBody>
      </p:sp>
      <p:sp>
        <p:nvSpPr>
          <p:cNvPr id="8" name="สี่เหลี่ยมผืนผ้า 3"/>
          <p:cNvSpPr>
            <a:spLocks noChangeArrowheads="1"/>
          </p:cNvSpPr>
          <p:nvPr/>
        </p:nvSpPr>
        <p:spPr bwMode="auto">
          <a:xfrm>
            <a:off x="557212" y="4581128"/>
            <a:ext cx="8072438" cy="18161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thaiDist" eaLnBrk="1" hangingPunct="1">
              <a:spcBef>
                <a:spcPct val="0"/>
              </a:spcBef>
              <a:buFontTx/>
              <a:buNone/>
              <a:defRPr/>
            </a:pPr>
            <a:r>
              <a:rPr lang="th-TH" altLang="th-TH" sz="2800" b="1" dirty="0" smtClean="0">
                <a:latin typeface="TH Niramit AS" pitchFamily="2" charset="-34"/>
                <a:cs typeface="TH Niramit AS" pitchFamily="2" charset="-34"/>
              </a:rPr>
              <a:t>     </a:t>
            </a:r>
            <a:r>
              <a:rPr lang="th-TH" altLang="th-TH" sz="28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คลื่นวิทยุ </a:t>
            </a:r>
            <a:r>
              <a:rPr lang="en-US" altLang="th-TH" sz="28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FM</a:t>
            </a:r>
            <a:r>
              <a:rPr lang="en-US" altLang="th-TH" sz="2800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altLang="th-TH" sz="2800" dirty="0" smtClean="0">
                <a:latin typeface="TH Niramit AS" pitchFamily="2" charset="-34"/>
                <a:cs typeface="TH Niramit AS" pitchFamily="2" charset="-34"/>
              </a:rPr>
              <a:t>มีความถี่สูงกว่า และจะทะลุทะลวงผ่านชั้นไอโอโนสเฟียร์ ไม่สามรถใช้</a:t>
            </a:r>
            <a:r>
              <a:rPr lang="th-TH" altLang="th-TH" sz="2800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คลื่นฟ้า</a:t>
            </a:r>
            <a:r>
              <a:rPr lang="th-TH" altLang="th-TH" sz="2800" dirty="0" smtClean="0">
                <a:latin typeface="TH Niramit AS" pitchFamily="2" charset="-34"/>
                <a:cs typeface="TH Niramit AS" pitchFamily="2" charset="-34"/>
              </a:rPr>
              <a:t>ได้ จึงเดินทางได้ระยะใกล้แต่จะถูกรบกวนได้ยาก เพราะคลื่นมีความถี่สูง ในการทำเสาอากาศสำหรับส่งคลื่น </a:t>
            </a:r>
            <a:r>
              <a:rPr lang="en-US" altLang="th-TH" sz="2800" dirty="0" smtClean="0">
                <a:latin typeface="TH Niramit AS" pitchFamily="2" charset="-34"/>
                <a:cs typeface="TH Niramit AS" pitchFamily="2" charset="-34"/>
              </a:rPr>
              <a:t>FM </a:t>
            </a:r>
            <a:r>
              <a:rPr lang="th-TH" altLang="th-TH" sz="2800" dirty="0" smtClean="0">
                <a:latin typeface="TH Niramit AS" pitchFamily="2" charset="-34"/>
                <a:cs typeface="TH Niramit AS" pitchFamily="2" charset="-34"/>
              </a:rPr>
              <a:t>ความสูงของเสาอากาศจะต้องมีค่าเป็น</a:t>
            </a:r>
            <a:r>
              <a:rPr lang="th-TH" altLang="th-TH" sz="2800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ครึ่งหนึ่งของความยาวคลื่น</a:t>
            </a:r>
          </a:p>
        </p:txBody>
      </p:sp>
    </p:spTree>
    <p:extLst>
      <p:ext uri="{BB962C8B-B14F-4D97-AF65-F5344CB8AC3E}">
        <p14:creationId xmlns:p14="http://schemas.microsoft.com/office/powerpoint/2010/main" val="16633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th-TH" dirty="0" smtClean="0"/>
              <a:t>ชั้นบรรยากาศโลก</a:t>
            </a:r>
            <a:endParaRPr lang="th-TH" dirty="0"/>
          </a:p>
        </p:txBody>
      </p:sp>
      <p:pic>
        <p:nvPicPr>
          <p:cNvPr id="32771" name="Picture 39" descr="http://www.maceducation.com/e-knowledge/2412212100/19_files/19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69" y="2060848"/>
            <a:ext cx="6873875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08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06950" y="1052736"/>
            <a:ext cx="8496300" cy="27304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th-TH" altLang="th-TH" sz="2400" dirty="0" smtClean="0">
                <a:latin typeface="Angsana New" pitchFamily="18" charset="-34"/>
              </a:rPr>
              <a:t>	- มีความถี่ช่วง</a:t>
            </a:r>
            <a:r>
              <a:rPr lang="en-US" altLang="th-TH" sz="2400" dirty="0" smtClean="0">
                <a:latin typeface="Angsana New" pitchFamily="18" charset="-34"/>
              </a:rPr>
              <a:t> </a:t>
            </a:r>
            <a:r>
              <a:rPr lang="en-US" sz="2000" dirty="0"/>
              <a:t>10</a:t>
            </a:r>
            <a:r>
              <a:rPr lang="en-US" sz="2000" baseline="30000" dirty="0"/>
              <a:t>8</a:t>
            </a:r>
            <a:r>
              <a:rPr lang="en-US" altLang="th-TH" sz="2000" dirty="0" smtClean="0">
                <a:latin typeface="Angsana New" pitchFamily="18" charset="-34"/>
              </a:rPr>
              <a:t> - </a:t>
            </a:r>
            <a:r>
              <a:rPr lang="en-US" sz="2000" dirty="0"/>
              <a:t>10</a:t>
            </a:r>
            <a:r>
              <a:rPr lang="en-US" sz="2000" baseline="30000" dirty="0"/>
              <a:t>12</a:t>
            </a:r>
            <a:r>
              <a:rPr lang="en-US" altLang="th-TH" sz="2000" dirty="0" smtClean="0">
                <a:latin typeface="Angsana New" pitchFamily="18" charset="-34"/>
              </a:rPr>
              <a:t> </a:t>
            </a:r>
            <a:r>
              <a:rPr lang="en-US" altLang="th-TH" sz="2400" dirty="0" smtClean="0">
                <a:latin typeface="Angsana New" pitchFamily="18" charset="-34"/>
              </a:rPr>
              <a:t>Hz </a:t>
            </a:r>
            <a:endParaRPr lang="th-TH" altLang="th-TH" sz="2400" dirty="0" smtClean="0">
              <a:latin typeface="Angsana New" pitchFamily="18" charset="-34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altLang="th-TH" sz="2400" dirty="0" smtClean="0">
                <a:latin typeface="Angsana New" pitchFamily="18" charset="-34"/>
              </a:rPr>
              <a:t>	- มีประโยชน์ในการสื่อสาร จะไม่สะท้อนที่ชั้นบรรยากาศ ในการถ่ายทอดสัญญาณโทรทัศน์จะต้องมีสถานีถ่ายทอดเป็นระยะ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altLang="th-TH" sz="2400" dirty="0" smtClean="0">
                <a:latin typeface="Angsana New" pitchFamily="18" charset="-34"/>
              </a:rPr>
              <a:t>	- ไปได้ไกลสุดเพียงประมาณ</a:t>
            </a:r>
            <a:r>
              <a:rPr lang="en-US" altLang="th-TH" sz="2400" dirty="0" smtClean="0">
                <a:latin typeface="Angsana New" pitchFamily="18" charset="-34"/>
              </a:rPr>
              <a:t> 80 </a:t>
            </a:r>
            <a:r>
              <a:rPr lang="th-TH" altLang="th-TH" sz="2400" dirty="0" smtClean="0">
                <a:latin typeface="Angsana New" pitchFamily="18" charset="-34"/>
              </a:rPr>
              <a:t>กิโลเมตรบนผิวโลก อาจใช้ไมโครเวฟนำสัญญาณจากสถานีส่งไปยังดาวเทียม แล้วให้ดาวเทียมนำสัญญาณส่งต่อไปยังสถานีรับที่อยู่ไกล </a:t>
            </a:r>
            <a:r>
              <a:rPr lang="th-TH" altLang="th-TH" sz="2400" dirty="0" smtClean="0">
                <a:latin typeface="Angsana New" pitchFamily="18" charset="-34"/>
              </a:rPr>
              <a:t>ๆ</a:t>
            </a:r>
          </a:p>
          <a:p>
            <a:pPr>
              <a:lnSpc>
                <a:spcPct val="90000"/>
              </a:lnSpc>
              <a:buNone/>
            </a:pPr>
            <a:r>
              <a:rPr lang="th-TH" altLang="th-TH" sz="2400" dirty="0" smtClean="0">
                <a:latin typeface="Angsana New" pitchFamily="18" charset="-34"/>
              </a:rPr>
              <a:t>	</a:t>
            </a:r>
            <a:r>
              <a:rPr lang="en-US" altLang="th-TH" sz="2400" dirty="0" smtClean="0">
                <a:latin typeface="Angsana New" pitchFamily="18" charset="-34"/>
              </a:rPr>
              <a:t>- </a:t>
            </a:r>
            <a:r>
              <a:rPr lang="th-TH" altLang="th-TH" sz="2400" dirty="0" smtClean="0">
                <a:latin typeface="Angsana New" pitchFamily="18" charset="-34"/>
              </a:rPr>
              <a:t>ไมโครเวฟ</a:t>
            </a:r>
            <a:r>
              <a:rPr lang="th-TH" altLang="th-TH" sz="2400" dirty="0">
                <a:latin typeface="Angsana New" pitchFamily="18" charset="-34"/>
              </a:rPr>
              <a:t>จะสะท้อนกับผิวโลหะได้ดี จึงนำไปใช้ประโยชน์ในการตรวจหาตำแหน่งของอากาศยาน เรียกอุปกรณ์ดังกล่าวว่า เรดาร์</a:t>
            </a:r>
            <a:endParaRPr lang="th-TH" altLang="th-TH" sz="2600" dirty="0" smtClean="0">
              <a:latin typeface="Angsana New" pitchFamily="18" charset="-34"/>
            </a:endParaRPr>
          </a:p>
        </p:txBody>
      </p:sp>
      <p:pic>
        <p:nvPicPr>
          <p:cNvPr id="33795" name="Picture 2" descr="http://www.vcharkarn.com/userfiles/213156/1%20%2811%29%2811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99196"/>
            <a:ext cx="2483768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 descr="http://www.vcharkarn.com/userfiles/213156/1%20%2812%29%2812%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23653"/>
            <a:ext cx="2578056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สี่เหลี่ยมผืนผ้า 5"/>
          <p:cNvSpPr>
            <a:spLocks noChangeArrowheads="1"/>
          </p:cNvSpPr>
          <p:nvPr/>
        </p:nvSpPr>
        <p:spPr bwMode="auto">
          <a:xfrm>
            <a:off x="432280" y="332656"/>
            <a:ext cx="3810659" cy="5478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th-TH" sz="3200" b="1" dirty="0">
                <a:latin typeface="Angsana New" pitchFamily="18" charset="-34"/>
              </a:rPr>
              <a:t>2. </a:t>
            </a:r>
            <a:r>
              <a:rPr lang="th-TH" altLang="th-TH" sz="3200" b="1" dirty="0">
                <a:latin typeface="Angsana New" pitchFamily="18" charset="-34"/>
              </a:rPr>
              <a:t>คลื่นโทรทัศน์และไมโครเวฟ</a:t>
            </a:r>
            <a:endParaRPr lang="th-TH" altLang="th-TH" sz="3200" dirty="0">
              <a:latin typeface="Angsana New" pitchFamily="18" charset="-34"/>
            </a:endParaRPr>
          </a:p>
        </p:txBody>
      </p:sp>
      <p:pic>
        <p:nvPicPr>
          <p:cNvPr id="6" name="Picture 4" descr="http://www.vcharkarn.com/userfiles/213156/1%20%2815%29%2812%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33386"/>
            <a:ext cx="2479679" cy="265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4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สี่เหลี่ยมผืนผ้า 4"/>
          <p:cNvSpPr>
            <a:spLocks noChangeArrowheads="1"/>
          </p:cNvSpPr>
          <p:nvPr/>
        </p:nvSpPr>
        <p:spPr bwMode="auto">
          <a:xfrm>
            <a:off x="509588" y="549275"/>
            <a:ext cx="2046188" cy="5238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th-TH" sz="2800" b="1">
                <a:latin typeface="TH Niramit AS" pitchFamily="2" charset="-34"/>
                <a:cs typeface="TH Niramit AS" pitchFamily="2" charset="-34"/>
              </a:rPr>
              <a:t>3. </a:t>
            </a:r>
            <a:r>
              <a:rPr lang="th-TH" altLang="th-TH" sz="2800" b="1">
                <a:latin typeface="TH Niramit AS" pitchFamily="2" charset="-34"/>
                <a:cs typeface="TH Niramit AS" pitchFamily="2" charset="-34"/>
              </a:rPr>
              <a:t>รังสีอินฟาเรด</a:t>
            </a:r>
            <a:endParaRPr lang="th-TH" altLang="th-TH" sz="28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5843" name="Rectangle 1"/>
          <p:cNvSpPr>
            <a:spLocks noChangeArrowheads="1"/>
          </p:cNvSpPr>
          <p:nvPr/>
        </p:nvSpPr>
        <p:spPr bwMode="auto">
          <a:xfrm>
            <a:off x="828675" y="1090902"/>
            <a:ext cx="1500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h-TH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คุณสมบัติ</a:t>
            </a:r>
            <a:endParaRPr lang="th-TH" altLang="th-TH" sz="2800" dirty="0"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</p:txBody>
      </p:sp>
      <p:sp>
        <p:nvSpPr>
          <p:cNvPr id="35844" name="Rectangle 2"/>
          <p:cNvSpPr>
            <a:spLocks noChangeArrowheads="1"/>
          </p:cNvSpPr>
          <p:nvPr/>
        </p:nvSpPr>
        <p:spPr bwMode="auto">
          <a:xfrm>
            <a:off x="323528" y="1597025"/>
            <a:ext cx="7858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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คลื่นแม่เหล็กไฟฟ้าที่มีความถี่ 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10</a:t>
            </a:r>
            <a:r>
              <a:rPr lang="en-US" altLang="th-TH" sz="2800" baseline="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11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- 10</a:t>
            </a:r>
            <a:r>
              <a:rPr lang="en-US" altLang="th-TH" sz="2800" baseline="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14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เฮ</a:t>
            </a:r>
            <a:r>
              <a:rPr lang="th-TH" altLang="th-TH" sz="2800" dirty="0" err="1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ริตซ์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เรียกว่า </a:t>
            </a:r>
            <a:r>
              <a:rPr lang="th-TH" altLang="th-TH" sz="2800" b="1" dirty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รังสีใต้แดง</a:t>
            </a:r>
            <a:endParaRPr lang="th-TH" altLang="th-TH" sz="2800" dirty="0">
              <a:solidFill>
                <a:srgbClr val="FFFF00"/>
              </a:solidFill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</p:txBody>
      </p:sp>
      <p:sp>
        <p:nvSpPr>
          <p:cNvPr id="35845" name="Rectangle 3"/>
          <p:cNvSpPr>
            <a:spLocks noChangeArrowheads="1"/>
          </p:cNvSpPr>
          <p:nvPr/>
        </p:nvSpPr>
        <p:spPr bwMode="auto">
          <a:xfrm>
            <a:off x="323528" y="2120900"/>
            <a:ext cx="7929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</a:t>
            </a:r>
            <a:r>
              <a:rPr lang="en-US" altLang="th-TH" sz="280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วัตถุร้อนจะแผ่รังสีอินฟราเรดที่มี</a:t>
            </a:r>
            <a:r>
              <a:rPr lang="th-TH" altLang="th-TH" sz="280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ความยาวคลื่นสั้นกว่า </a:t>
            </a:r>
            <a:r>
              <a:rPr lang="en-US" altLang="th-TH" sz="280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10</a:t>
            </a:r>
            <a:r>
              <a:rPr lang="en-US" altLang="th-TH" sz="2800" baseline="3000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-4</a:t>
            </a:r>
            <a:r>
              <a:rPr lang="en-US" altLang="th-TH" sz="280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80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เมตร</a:t>
            </a:r>
            <a:r>
              <a:rPr lang="th-TH" altLang="th-TH" sz="2800">
                <a:solidFill>
                  <a:schemeClr val="bg1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ออกมา</a:t>
            </a:r>
          </a:p>
        </p:txBody>
      </p:sp>
      <p:sp>
        <p:nvSpPr>
          <p:cNvPr id="35846" name="สี่เหลี่ยมผืนผ้า 8"/>
          <p:cNvSpPr>
            <a:spLocks noChangeArrowheads="1"/>
          </p:cNvSpPr>
          <p:nvPr/>
        </p:nvSpPr>
        <p:spPr bwMode="auto">
          <a:xfrm>
            <a:off x="323528" y="2644775"/>
            <a:ext cx="7643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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ประสาทสัมผัสทาง</a:t>
            </a:r>
            <a:r>
              <a:rPr lang="th-TH" altLang="th-TH" sz="2800" dirty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ผิวหนัง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ของมนุษย์สามารถรับรังสีอินฟราเรดได้</a:t>
            </a:r>
          </a:p>
        </p:txBody>
      </p:sp>
      <p:sp>
        <p:nvSpPr>
          <p:cNvPr id="35847" name="สี่เหลี่ยมผืนผ้า 10"/>
          <p:cNvSpPr>
            <a:spLocks noChangeArrowheads="1"/>
          </p:cNvSpPr>
          <p:nvPr/>
        </p:nvSpPr>
        <p:spPr bwMode="auto">
          <a:xfrm>
            <a:off x="357955" y="3068960"/>
            <a:ext cx="6858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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สิ่งมีชีวิตจะแผ่รังสีอินฟราเรดออกมาตลอดเวลา</a:t>
            </a:r>
          </a:p>
        </p:txBody>
      </p:sp>
      <p:sp>
        <p:nvSpPr>
          <p:cNvPr id="35848" name="สี่เหลี่ยมผืนผ้า 11"/>
          <p:cNvSpPr>
            <a:spLocks noChangeArrowheads="1"/>
          </p:cNvSpPr>
          <p:nvPr/>
        </p:nvSpPr>
        <p:spPr bwMode="auto">
          <a:xfrm>
            <a:off x="323528" y="3503757"/>
            <a:ext cx="8514604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thaiDist" eaLnBrk="1" hangingPunct="1"/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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เป็นตัวนำคำสั่งจากอุปกรณ์ควบคุมไปยังเครื่องรับ ที่เรียกว่า </a:t>
            </a:r>
            <a:r>
              <a:rPr lang="th-TH" altLang="th-TH" sz="2800" b="1" dirty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รีโมทคอนโทรล</a:t>
            </a:r>
            <a:r>
              <a:rPr lang="th-TH" altLang="th-TH" sz="2800" dirty="0">
                <a:solidFill>
                  <a:schemeClr val="bg1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โทรทัศน์ เช่น การปิด 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–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เปิด การเปลี่ยนสถานี</a:t>
            </a:r>
          </a:p>
        </p:txBody>
      </p:sp>
      <p:pic>
        <p:nvPicPr>
          <p:cNvPr id="9" name="Picture 4" descr="http://www.vcharkarn.com/userfiles/213156/1%20%2817%29%2814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127" y="4581128"/>
            <a:ext cx="1529828" cy="2087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infra"/>
          <p:cNvPicPr>
            <a:picLocks noChangeAspect="1" noChangeArrowheads="1"/>
          </p:cNvPicPr>
          <p:nvPr>
            <p:ph type="title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25091" y="4581128"/>
            <a:ext cx="1923727" cy="1923727"/>
          </a:xfrm>
          <a:noFill/>
        </p:spPr>
      </p:pic>
    </p:spTree>
    <p:extLst>
      <p:ext uri="{BB962C8B-B14F-4D97-AF65-F5344CB8AC3E}">
        <p14:creationId xmlns:p14="http://schemas.microsoft.com/office/powerpoint/2010/main" val="120547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ChangeArrowheads="1"/>
          </p:cNvSpPr>
          <p:nvPr/>
        </p:nvSpPr>
        <p:spPr bwMode="auto">
          <a:xfrm>
            <a:off x="857250" y="620604"/>
            <a:ext cx="3607594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eaLnBrk="1" hangingPunct="1"/>
            <a:r>
              <a:rPr lang="th-TH" altLang="th-TH" sz="3600" b="1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ประโยชน์รังสีอินฟราเรด</a:t>
            </a:r>
            <a:endParaRPr lang="th-TH" altLang="th-TH" sz="3600" dirty="0"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</p:txBody>
      </p:sp>
      <p:sp>
        <p:nvSpPr>
          <p:cNvPr id="37891" name="สี่เหลี่ยมผืนผ้า 6"/>
          <p:cNvSpPr>
            <a:spLocks noChangeArrowheads="1"/>
          </p:cNvSpPr>
          <p:nvPr/>
        </p:nvSpPr>
        <p:spPr bwMode="auto">
          <a:xfrm>
            <a:off x="428625" y="1486190"/>
            <a:ext cx="545949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buFont typeface="Wingdings" pitchFamily="2" charset="2"/>
              <a:buChar char="?"/>
            </a:pPr>
            <a:r>
              <a:rPr lang="th-TH" altLang="th-TH" sz="2800" b="1" dirty="0" smtClean="0">
                <a:latin typeface="TH Niramit AS" pitchFamily="2" charset="-34"/>
                <a:cs typeface="TH Niramit AS" pitchFamily="2" charset="-34"/>
              </a:rPr>
              <a:t>ใช้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ในทาง</a:t>
            </a:r>
            <a:r>
              <a:rPr lang="th-TH" altLang="th-TH" sz="2800" b="1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การทหาร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นำไปใช้เกี่ยวกับ</a:t>
            </a:r>
            <a:r>
              <a:rPr lang="th-TH" altLang="th-TH" sz="2800" b="1" dirty="0" smtClean="0">
                <a:latin typeface="TH Niramit AS" pitchFamily="2" charset="-34"/>
                <a:cs typeface="TH Niramit AS" pitchFamily="2" charset="-34"/>
              </a:rPr>
              <a:t>การ</a:t>
            </a:r>
          </a:p>
          <a:p>
            <a:pPr eaLnBrk="1" hangingPunct="1"/>
            <a:r>
              <a:rPr lang="th-TH" altLang="th-TH" sz="2800" b="1" dirty="0" smtClean="0">
                <a:latin typeface="TH Niramit AS" pitchFamily="2" charset="-34"/>
                <a:cs typeface="TH Niramit AS" pitchFamily="2" charset="-34"/>
              </a:rPr>
              <a:t>ควบคุม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ให้อาวุธนำวิถีเคลื่อนที่ไปยังเป้า</a:t>
            </a:r>
            <a:r>
              <a:rPr lang="th-TH" altLang="th-TH" sz="2800" b="1" dirty="0" smtClean="0">
                <a:latin typeface="TH Niramit AS" pitchFamily="2" charset="-34"/>
                <a:cs typeface="TH Niramit AS" pitchFamily="2" charset="-34"/>
              </a:rPr>
              <a:t>ได้</a:t>
            </a:r>
            <a:endParaRPr lang="th-TH" altLang="th-TH" sz="28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7892" name="สี่เหลี่ยมผืนผ้า 7"/>
          <p:cNvSpPr>
            <a:spLocks noChangeArrowheads="1"/>
          </p:cNvSpPr>
          <p:nvPr/>
        </p:nvSpPr>
        <p:spPr bwMode="auto">
          <a:xfrm>
            <a:off x="323528" y="3356992"/>
            <a:ext cx="6145944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buFont typeface="Wingdings" pitchFamily="2" charset="2"/>
              <a:buChar char="?"/>
            </a:pPr>
            <a:r>
              <a:rPr lang="th-TH" altLang="th-TH" sz="2800" b="1" dirty="0" smtClean="0">
                <a:latin typeface="TH Niramit AS" pitchFamily="2" charset="-34"/>
                <a:cs typeface="TH Niramit AS" pitchFamily="2" charset="-34"/>
              </a:rPr>
              <a:t>ใช้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ใน</a:t>
            </a:r>
            <a:r>
              <a:rPr lang="th-TH" altLang="th-TH" sz="2800" b="1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วงการแพทย์ 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เช่น การฆ่าเชื้อโรค </a:t>
            </a:r>
            <a:r>
              <a:rPr lang="th-TH" altLang="th-TH" sz="2800" b="1" dirty="0" smtClean="0">
                <a:latin typeface="TH Niramit AS" pitchFamily="2" charset="-34"/>
                <a:cs typeface="TH Niramit AS" pitchFamily="2" charset="-34"/>
              </a:rPr>
              <a:t>กายภาพ</a:t>
            </a:r>
          </a:p>
          <a:p>
            <a:pPr eaLnBrk="1" hangingPunct="1"/>
            <a:r>
              <a:rPr lang="th-TH" altLang="th-TH" sz="2800" b="1" dirty="0" smtClean="0">
                <a:latin typeface="TH Niramit AS" pitchFamily="2" charset="-34"/>
                <a:cs typeface="TH Niramit AS" pitchFamily="2" charset="-34"/>
              </a:rPr>
              <a:t>บำบัด </a:t>
            </a:r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การตรวจวินิจฉัยโรค</a:t>
            </a:r>
          </a:p>
        </p:txBody>
      </p:sp>
      <p:sp>
        <p:nvSpPr>
          <p:cNvPr id="37893" name="Rectangle 1"/>
          <p:cNvSpPr>
            <a:spLocks noChangeArrowheads="1"/>
          </p:cNvSpPr>
          <p:nvPr/>
        </p:nvSpPr>
        <p:spPr bwMode="auto">
          <a:xfrm>
            <a:off x="334825" y="5006266"/>
            <a:ext cx="70723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457200" indent="-457200" eaLnBrk="1" hangingPunct="1">
              <a:buFont typeface="Wingdings" pitchFamily="2" charset="2"/>
              <a:buChar char="?"/>
            </a:pPr>
            <a:r>
              <a:rPr lang="th-TH" altLang="th-TH" sz="2800" b="1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ใช้</a:t>
            </a:r>
            <a:r>
              <a:rPr lang="th-TH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ใน</a:t>
            </a:r>
            <a:r>
              <a:rPr lang="th-TH" altLang="th-TH" sz="2800" b="1" dirty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วงการอุตสาหกรรม </a:t>
            </a:r>
            <a:r>
              <a:rPr lang="th-TH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เช่น การผลิตรถยนต์ </a:t>
            </a:r>
            <a:endParaRPr lang="th-TH" altLang="th-TH" sz="2800" b="1" dirty="0" smtClean="0"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  <a:p>
            <a:pPr eaLnBrk="1" hangingPunct="1"/>
            <a:r>
              <a:rPr lang="th-TH" altLang="th-TH" sz="2800" b="1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การ</a:t>
            </a:r>
            <a:r>
              <a:rPr lang="th-TH" altLang="th-TH" sz="2800" b="1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อบสีรถ</a:t>
            </a:r>
            <a:endParaRPr lang="th-TH" altLang="th-TH" sz="2800" b="1" dirty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32770" name="Picture 2" descr="รูปภาพที่เกี่ยวข้อง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7" b="70520" l="9961" r="496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70" t="26662" r="47699" b="36669"/>
          <a:stretch/>
        </p:blipFill>
        <p:spPr bwMode="auto">
          <a:xfrm>
            <a:off x="5888120" y="1484313"/>
            <a:ext cx="2230148" cy="124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https://www.chulacancer.net/uploads/upfiles/images/IMG_2241resi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120068"/>
            <a:ext cx="2139520" cy="14263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https://i0.wp.com/ienergyguru.com/wp-content/uploads/2015/10/infrared-heater.jpg?zoom=2.625&amp;resize=350%2C26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050" y="5070386"/>
            <a:ext cx="2205662" cy="1652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1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827" y="1196752"/>
            <a:ext cx="8351838" cy="224323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h-TH" altLang="th-TH" dirty="0" smtClean="0">
                <a:latin typeface="Angsana New" pitchFamily="18" charset="-34"/>
              </a:rPr>
              <a:t>		แสงมีช่วงความถี่</a:t>
            </a:r>
            <a:r>
              <a:rPr lang="en-US" altLang="th-TH" dirty="0" smtClean="0">
                <a:latin typeface="Angsana New" pitchFamily="18" charset="-34"/>
              </a:rPr>
              <a:t> </a:t>
            </a:r>
            <a:r>
              <a:rPr lang="en-US" sz="2000" dirty="0" smtClean="0"/>
              <a:t>10</a:t>
            </a:r>
            <a:r>
              <a:rPr lang="en-US" sz="2000" baseline="30000" dirty="0" smtClean="0"/>
              <a:t>14</a:t>
            </a:r>
            <a:r>
              <a:rPr lang="en-US" baseline="30000" dirty="0" smtClean="0"/>
              <a:t> </a:t>
            </a:r>
            <a:r>
              <a:rPr lang="en-US" altLang="th-TH" dirty="0" smtClean="0">
                <a:latin typeface="Angsana New" pitchFamily="18" charset="-34"/>
              </a:rPr>
              <a:t>Hz</a:t>
            </a:r>
            <a:r>
              <a:rPr lang="en-US" altLang="th-TH" dirty="0" smtClean="0">
                <a:latin typeface="Angsana New" pitchFamily="18" charset="-34"/>
              </a:rPr>
              <a:t> </a:t>
            </a:r>
            <a:r>
              <a:rPr lang="th-TH" altLang="th-TH" dirty="0" smtClean="0">
                <a:latin typeface="Angsana New" pitchFamily="18" charset="-34"/>
              </a:rPr>
              <a:t>หรือความยาวคลื่น</a:t>
            </a:r>
            <a:r>
              <a:rPr lang="en-US" altLang="th-TH" dirty="0" smtClean="0">
                <a:latin typeface="Angsana New" pitchFamily="18" charset="-34"/>
              </a:rPr>
              <a:t> </a:t>
            </a:r>
            <a:r>
              <a:rPr lang="en-US" sz="2000" dirty="0"/>
              <a:t>4×10</a:t>
            </a:r>
            <a:r>
              <a:rPr lang="en-US" sz="2000" baseline="30000" dirty="0"/>
              <a:t>7</a:t>
            </a:r>
            <a:r>
              <a:rPr lang="en-US" dirty="0"/>
              <a:t> </a:t>
            </a:r>
            <a:r>
              <a:rPr lang="th-TH" dirty="0"/>
              <a:t>ถึง </a:t>
            </a:r>
            <a:r>
              <a:rPr lang="en-US" sz="2000" dirty="0" smtClean="0"/>
              <a:t>7×10</a:t>
            </a:r>
            <a:r>
              <a:rPr lang="en-US" sz="2000" baseline="30000" dirty="0" smtClean="0"/>
              <a:t>7</a:t>
            </a:r>
            <a:r>
              <a:rPr lang="en-US" altLang="th-TH" sz="2000" dirty="0" smtClean="0">
                <a:latin typeface="Angsana New" pitchFamily="18" charset="-34"/>
              </a:rPr>
              <a:t> </a:t>
            </a:r>
            <a:r>
              <a:rPr lang="th-TH" altLang="th-TH" dirty="0" smtClean="0">
                <a:latin typeface="Angsana New" pitchFamily="18" charset="-34"/>
              </a:rPr>
              <a:t>เมตร</a:t>
            </a:r>
            <a:r>
              <a:rPr lang="en-US" altLang="th-TH" dirty="0" smtClean="0">
                <a:latin typeface="Angsana New" pitchFamily="18" charset="-34"/>
              </a:rPr>
              <a:t> </a:t>
            </a:r>
            <a:r>
              <a:rPr lang="th-TH" altLang="th-TH" dirty="0" smtClean="0">
                <a:latin typeface="Angsana New" pitchFamily="18" charset="-34"/>
              </a:rPr>
              <a:t>เป็นคลื่นแม่เหล็กไฟฟ้าที่ประสาทตาของมนุษย์รับได้ สเปคตรัมของแสงสามารถแยกได้ดังนี้</a:t>
            </a:r>
            <a:r>
              <a:rPr lang="th-TH" altLang="th-TH" b="1" dirty="0" smtClean="0">
                <a:latin typeface="Angsana New" pitchFamily="18" charset="-34"/>
              </a:rPr>
              <a:t>  </a:t>
            </a:r>
            <a:endParaRPr lang="th-TH" altLang="th-TH" b="1" dirty="0" smtClean="0">
              <a:latin typeface="Angsana New" pitchFamily="18" charset="-34"/>
            </a:endParaRPr>
          </a:p>
          <a:p>
            <a:pPr>
              <a:buNone/>
            </a:pPr>
            <a:r>
              <a:rPr lang="th-TH" altLang="th-TH" b="1" dirty="0">
                <a:latin typeface="Angsana New" pitchFamily="18" charset="-34"/>
              </a:rPr>
              <a:t>	</a:t>
            </a:r>
            <a:r>
              <a:rPr lang="th-TH" altLang="th-TH" b="1" dirty="0" smtClean="0">
                <a:latin typeface="Angsana New" pitchFamily="18" charset="-34"/>
              </a:rPr>
              <a:t>	สี</a:t>
            </a:r>
            <a:r>
              <a:rPr lang="th-TH" altLang="th-TH" b="1" dirty="0" smtClean="0">
                <a:latin typeface="Angsana New" pitchFamily="18" charset="-34"/>
              </a:rPr>
              <a:t>ความยาวคลื่น (</a:t>
            </a:r>
            <a:r>
              <a:rPr lang="en-US" altLang="th-TH" b="1" dirty="0" smtClean="0">
                <a:latin typeface="Angsana New" pitchFamily="18" charset="-34"/>
              </a:rPr>
              <a:t>nm</a:t>
            </a:r>
            <a:r>
              <a:rPr lang="en-US" altLang="th-TH" b="1" dirty="0" smtClean="0">
                <a:latin typeface="Angsana New" pitchFamily="18" charset="-34"/>
              </a:rPr>
              <a:t>)</a:t>
            </a:r>
            <a:r>
              <a:rPr lang="th-TH" altLang="th-TH" b="1" dirty="0" smtClean="0">
                <a:latin typeface="Angsana New" pitchFamily="18" charset="-34"/>
              </a:rPr>
              <a:t> </a:t>
            </a:r>
            <a:r>
              <a:rPr lang="th-TH" altLang="th-TH" dirty="0" smtClean="0">
                <a:latin typeface="Angsana New" pitchFamily="18" charset="-34"/>
              </a:rPr>
              <a:t>ม่วง</a:t>
            </a:r>
            <a:r>
              <a:rPr lang="en-US" altLang="th-TH" dirty="0" smtClean="0">
                <a:latin typeface="Angsana New" pitchFamily="18" charset="-34"/>
              </a:rPr>
              <a:t>380-450 </a:t>
            </a:r>
            <a:r>
              <a:rPr lang="th-TH" altLang="th-TH" dirty="0" smtClean="0">
                <a:latin typeface="Angsana New" pitchFamily="18" charset="-34"/>
              </a:rPr>
              <a:t>น้ำ</a:t>
            </a:r>
            <a:r>
              <a:rPr lang="th-TH" altLang="th-TH" dirty="0" smtClean="0">
                <a:latin typeface="Angsana New" pitchFamily="18" charset="-34"/>
              </a:rPr>
              <a:t>เงิน</a:t>
            </a:r>
            <a:r>
              <a:rPr lang="en-US" altLang="th-TH" dirty="0" smtClean="0">
                <a:latin typeface="Angsana New" pitchFamily="18" charset="-34"/>
              </a:rPr>
              <a:t>450-500 </a:t>
            </a:r>
            <a:endParaRPr lang="th-TH" altLang="th-TH" dirty="0" smtClean="0">
              <a:latin typeface="Angsana New" pitchFamily="18" charset="-34"/>
            </a:endParaRPr>
          </a:p>
          <a:p>
            <a:pPr>
              <a:buNone/>
            </a:pPr>
            <a:r>
              <a:rPr lang="th-TH" altLang="th-TH" dirty="0" smtClean="0">
                <a:latin typeface="Angsana New" pitchFamily="18" charset="-34"/>
              </a:rPr>
              <a:t>เขียว</a:t>
            </a:r>
            <a:r>
              <a:rPr lang="en-US" altLang="th-TH" dirty="0" smtClean="0">
                <a:latin typeface="Angsana New" pitchFamily="18" charset="-34"/>
              </a:rPr>
              <a:t>500-570</a:t>
            </a:r>
            <a:r>
              <a:rPr lang="th-TH" altLang="th-TH" dirty="0" smtClean="0">
                <a:latin typeface="Angsana New" pitchFamily="18" charset="-34"/>
              </a:rPr>
              <a:t> เหลือง</a:t>
            </a:r>
            <a:r>
              <a:rPr lang="en-US" altLang="th-TH" dirty="0" smtClean="0">
                <a:latin typeface="Angsana New" pitchFamily="18" charset="-34"/>
              </a:rPr>
              <a:t>570-590 </a:t>
            </a:r>
            <a:r>
              <a:rPr lang="th-TH" altLang="th-TH" dirty="0" smtClean="0">
                <a:latin typeface="Angsana New" pitchFamily="18" charset="-34"/>
              </a:rPr>
              <a:t>แสด</a:t>
            </a:r>
            <a:r>
              <a:rPr lang="en-US" altLang="th-TH" dirty="0" smtClean="0">
                <a:latin typeface="Angsana New" pitchFamily="18" charset="-34"/>
              </a:rPr>
              <a:t>590-610 </a:t>
            </a:r>
            <a:r>
              <a:rPr lang="th-TH" altLang="th-TH" dirty="0" smtClean="0">
                <a:latin typeface="Angsana New" pitchFamily="18" charset="-34"/>
              </a:rPr>
              <a:t>แดง</a:t>
            </a:r>
            <a:r>
              <a:rPr lang="en-US" altLang="th-TH" dirty="0" smtClean="0">
                <a:latin typeface="Angsana New" pitchFamily="18" charset="-34"/>
              </a:rPr>
              <a:t>610-760 </a:t>
            </a:r>
            <a:endParaRPr lang="th-TH" altLang="th-TH" dirty="0" smtClean="0">
              <a:latin typeface="Angsana New" pitchFamily="18" charset="-34"/>
            </a:endParaRPr>
          </a:p>
        </p:txBody>
      </p:sp>
      <p:pic>
        <p:nvPicPr>
          <p:cNvPr id="38915" name="Picture 3" descr="D:\รวมรูปภาพ\Pic\Wallpapers\christmas_layout_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10355"/>
            <a:ext cx="3557662" cy="26682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www.potatotechs.com/wp-content/uploads/2017/03/iStock-519955474-MickeyCZ-700x400-cover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" name="AutoShape 4" descr="https://www.potatotechs.com/wp-content/uploads/2017/03/iStock-519955474-MickeyCZ-700x400-cover.jpg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31750" name="Picture 6" descr="https://ipachthailand.com/wp-content/uploads/2017/05/Pictur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875006"/>
            <a:ext cx="4396088" cy="27035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95536" y="334397"/>
            <a:ext cx="2736304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anchor="ctr">
            <a:spAutoFit/>
          </a:bodyPr>
          <a:lstStyle/>
          <a:p>
            <a:r>
              <a:rPr lang="en-US" altLang="th-TH" sz="3600" b="1" dirty="0">
                <a:latin typeface="Angsana New" pitchFamily="18" charset="-34"/>
              </a:rPr>
              <a:t>4. </a:t>
            </a:r>
            <a:r>
              <a:rPr lang="th-TH" altLang="th-TH" sz="3600" b="1" dirty="0">
                <a:latin typeface="Angsana New" pitchFamily="18" charset="-34"/>
              </a:rPr>
              <a:t>แสง (</a:t>
            </a:r>
            <a:r>
              <a:rPr lang="en-US" altLang="th-TH" sz="3600" b="1" dirty="0">
                <a:latin typeface="Angsana New" pitchFamily="18" charset="-34"/>
              </a:rPr>
              <a:t>light)</a:t>
            </a:r>
            <a:endParaRPr lang="th-TH" altLang="th-TH" sz="3600" dirty="0"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8749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สี่เหลี่ยมผืนผ้า 4"/>
          <p:cNvSpPr>
            <a:spLocks noChangeArrowheads="1"/>
          </p:cNvSpPr>
          <p:nvPr/>
        </p:nvSpPr>
        <p:spPr bwMode="auto">
          <a:xfrm>
            <a:off x="629444" y="352857"/>
            <a:ext cx="4228306" cy="7080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th-TH" sz="4000" b="1">
                <a:latin typeface="TH Niramit AS" pitchFamily="2" charset="-34"/>
                <a:cs typeface="TH Niramit AS" pitchFamily="2" charset="-34"/>
              </a:rPr>
              <a:t>5. </a:t>
            </a:r>
            <a:r>
              <a:rPr lang="th-TH" altLang="th-TH" sz="4000" b="1">
                <a:latin typeface="TH Niramit AS" pitchFamily="2" charset="-34"/>
                <a:cs typeface="TH Niramit AS" pitchFamily="2" charset="-34"/>
              </a:rPr>
              <a:t>รังสีอัลตราไวโอเลต</a:t>
            </a:r>
            <a:endParaRPr lang="th-TH" altLang="th-TH" sz="40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9939" name="Rectangle 1"/>
          <p:cNvSpPr>
            <a:spLocks noChangeArrowheads="1"/>
          </p:cNvSpPr>
          <p:nvPr/>
        </p:nvSpPr>
        <p:spPr bwMode="auto">
          <a:xfrm>
            <a:off x="323528" y="1196752"/>
            <a:ext cx="8278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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ความถี่อยู่ในช่วง 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10</a:t>
            </a:r>
            <a:r>
              <a:rPr lang="en-US" altLang="th-TH" sz="2800" baseline="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15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- 10</a:t>
            </a:r>
            <a:r>
              <a:rPr lang="en-US" altLang="th-TH" sz="2800" baseline="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18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H</a:t>
            </a:r>
            <a:r>
              <a:rPr lang="en-US" altLang="th-TH" sz="2800" baseline="-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Z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ความยาวคลื่น 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3.8 x 10</a:t>
            </a:r>
            <a:r>
              <a:rPr lang="en-US" altLang="th-TH" sz="2800" baseline="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-7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– </a:t>
            </a:r>
            <a:r>
              <a:rPr lang="en-US" altLang="th-TH" sz="2800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10</a:t>
            </a:r>
            <a:r>
              <a:rPr lang="en-US" altLang="th-TH" sz="2800" baseline="30000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-11</a:t>
            </a:r>
            <a:r>
              <a:rPr lang="en-US" altLang="th-TH" sz="2800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 </a:t>
            </a:r>
            <a:r>
              <a:rPr lang="th-TH" altLang="th-TH" sz="2800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เมตร</a:t>
            </a:r>
            <a:endParaRPr lang="en-US" altLang="th-TH" sz="2800" dirty="0"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</p:txBody>
      </p:sp>
      <p:sp>
        <p:nvSpPr>
          <p:cNvPr id="39940" name="สี่เหลี่ยมผืนผ้า 6"/>
          <p:cNvSpPr>
            <a:spLocks noChangeArrowheads="1"/>
          </p:cNvSpPr>
          <p:nvPr/>
        </p:nvSpPr>
        <p:spPr bwMode="auto">
          <a:xfrm>
            <a:off x="313834" y="1825005"/>
            <a:ext cx="8572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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รังสีนี้เป็นตัวการที่</a:t>
            </a:r>
            <a:r>
              <a:rPr lang="th-TH" altLang="th-TH" sz="2800" dirty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ทำให้เกิดประจุอิสระ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และไอออนในบรรยากาศชั้น</a:t>
            </a:r>
            <a:r>
              <a:rPr lang="th-TH" altLang="th-TH" sz="2800" dirty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ไอโอ</a:t>
            </a:r>
            <a:r>
              <a:rPr lang="th-TH" altLang="th-TH" sz="2800" dirty="0" err="1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โนสเฟียร์</a:t>
            </a:r>
            <a:endParaRPr lang="th-TH" altLang="th-TH" sz="2800" dirty="0">
              <a:solidFill>
                <a:srgbClr val="FFFF00"/>
              </a:solidFill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</p:txBody>
      </p:sp>
      <p:sp>
        <p:nvSpPr>
          <p:cNvPr id="39941" name="สี่เหลี่ยมผืนผ้า 7"/>
          <p:cNvSpPr>
            <a:spLocks noChangeArrowheads="1"/>
          </p:cNvSpPr>
          <p:nvPr/>
        </p:nvSpPr>
        <p:spPr bwMode="auto">
          <a:xfrm>
            <a:off x="323528" y="2420888"/>
            <a:ext cx="6599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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ทำให้สารเรืองแสงเกิดการเรืองแสง</a:t>
            </a:r>
          </a:p>
        </p:txBody>
      </p:sp>
      <p:sp>
        <p:nvSpPr>
          <p:cNvPr id="39942" name="Rectangle 2"/>
          <p:cNvSpPr>
            <a:spLocks noChangeArrowheads="1"/>
          </p:cNvSpPr>
          <p:nvPr/>
        </p:nvSpPr>
        <p:spPr bwMode="auto">
          <a:xfrm>
            <a:off x="313834" y="3068960"/>
            <a:ext cx="7326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</a:t>
            </a:r>
            <a:r>
              <a:rPr lang="en-US" altLang="th-TH" sz="280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สามารถทะลุผ่านวัตถุบางๆบางชนิดได้ เช่น เสื้อผ้า แผ่นพลาสติก</a:t>
            </a:r>
          </a:p>
        </p:txBody>
      </p:sp>
      <p:sp>
        <p:nvSpPr>
          <p:cNvPr id="39943" name="สี่เหลี่ยมผืนผ้า 9"/>
          <p:cNvSpPr>
            <a:spLocks noChangeArrowheads="1"/>
          </p:cNvSpPr>
          <p:nvPr/>
        </p:nvSpPr>
        <p:spPr bwMode="auto">
          <a:xfrm>
            <a:off x="323528" y="3789040"/>
            <a:ext cx="46370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  <a:sym typeface="Wingdings" pitchFamily="2" charset="2"/>
              </a:rPr>
              <a:t>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ทำลายเซลล์เล็กๆบางอย่างได้</a:t>
            </a:r>
          </a:p>
        </p:txBody>
      </p:sp>
      <p:sp>
        <p:nvSpPr>
          <p:cNvPr id="2" name="AutoShape 2" descr="https://www.bot.or.th/Thai/Banknotes/production_and_security/PublishingImages/UV_show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" name="AutoShape 4" descr="https://www.bot.or.th/Thai/Banknotes/production_and_security/PublishingImages/UV_show.jpg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5" b="98020" l="0" r="997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382" y="4808894"/>
            <a:ext cx="2996580" cy="154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7" descr="รูปภาพที่เกี่ยวข้อง"/>
          <p:cNvSpPr>
            <a:spLocks noChangeAspect="1" noChangeArrowheads="1"/>
          </p:cNvSpPr>
          <p:nvPr/>
        </p:nvSpPr>
        <p:spPr bwMode="auto">
          <a:xfrm>
            <a:off x="495300" y="92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24" y="4808894"/>
            <a:ext cx="2866200" cy="1777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30" name="Picture 10" descr="https://health.mthai.com/app/uploads/2014/12/iStock_000042133578_Sma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254" y="4808894"/>
            <a:ext cx="2780228" cy="18502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25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ChangeArrowheads="1"/>
          </p:cNvSpPr>
          <p:nvPr/>
        </p:nvSpPr>
        <p:spPr bwMode="auto">
          <a:xfrm>
            <a:off x="317501" y="476250"/>
            <a:ext cx="4635500" cy="584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263442" tIns="152352" bIns="0" anchor="ctr">
            <a:spAutoFit/>
          </a:bodyPr>
          <a:lstStyle/>
          <a:p>
            <a:pPr indent="457200" eaLnBrk="1" hangingPunct="1"/>
            <a:r>
              <a:rPr lang="th-TH" altLang="th-TH" sz="2800" b="1" dirty="0">
                <a:latin typeface="TH Niramit AS" pitchFamily="2" charset="-34"/>
                <a:ea typeface="Times New Roman" pitchFamily="18" charset="0"/>
                <a:cs typeface="TH Niramit AS" pitchFamily="2" charset="-34"/>
              </a:rPr>
              <a:t>ประโยชน์ของรังสีอัลตราไวโอเลต</a:t>
            </a:r>
            <a:endParaRPr lang="en-US" altLang="th-TH" sz="2800" dirty="0">
              <a:latin typeface="TH Niramit AS" pitchFamily="2" charset="-34"/>
              <a:ea typeface="Times New Roman" pitchFamily="18" charset="0"/>
              <a:cs typeface="TH Niramit AS" pitchFamily="2" charset="-34"/>
            </a:endParaRPr>
          </a:p>
        </p:txBody>
      </p:sp>
      <p:sp>
        <p:nvSpPr>
          <p:cNvPr id="40963" name="สี่เหลี่ยมผืนผ้า 5"/>
          <p:cNvSpPr>
            <a:spLocks noChangeArrowheads="1"/>
          </p:cNvSpPr>
          <p:nvPr/>
        </p:nvSpPr>
        <p:spPr bwMode="auto">
          <a:xfrm>
            <a:off x="1217613" y="1060450"/>
            <a:ext cx="4810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</a:t>
            </a:r>
            <a:r>
              <a:rPr lang="en-US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ใช้ในการพิสูจน์เอกสาร ตรวจสอบลายเซ็น</a:t>
            </a:r>
          </a:p>
        </p:txBody>
      </p:sp>
      <p:sp>
        <p:nvSpPr>
          <p:cNvPr id="40964" name="สี่เหลี่ยมผืนผ้า 6"/>
          <p:cNvSpPr>
            <a:spLocks noChangeArrowheads="1"/>
          </p:cNvSpPr>
          <p:nvPr/>
        </p:nvSpPr>
        <p:spPr bwMode="auto">
          <a:xfrm>
            <a:off x="1217613" y="1916113"/>
            <a:ext cx="3735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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 ช่วยร่างกายสังเคราะห์วิตามินดี</a:t>
            </a:r>
          </a:p>
        </p:txBody>
      </p:sp>
      <p:sp>
        <p:nvSpPr>
          <p:cNvPr id="40965" name="สี่เหลี่ยมผืนผ้า 7"/>
          <p:cNvSpPr>
            <a:spLocks noChangeArrowheads="1"/>
          </p:cNvSpPr>
          <p:nvPr/>
        </p:nvSpPr>
        <p:spPr bwMode="auto">
          <a:xfrm>
            <a:off x="1254125" y="2708920"/>
            <a:ext cx="4706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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 ใช้ตรวจสอบคุณภาพอาหารว่าเสียหรือไม่</a:t>
            </a:r>
          </a:p>
        </p:txBody>
      </p:sp>
      <p:sp>
        <p:nvSpPr>
          <p:cNvPr id="40966" name="Rectangle 2"/>
          <p:cNvSpPr>
            <a:spLocks noChangeArrowheads="1"/>
          </p:cNvSpPr>
          <p:nvPr/>
        </p:nvSpPr>
        <p:spPr bwMode="auto">
          <a:xfrm>
            <a:off x="1214438" y="3452813"/>
            <a:ext cx="47863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</a:t>
            </a:r>
            <a:r>
              <a:rPr lang="en-US" altLang="th-TH" sz="280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ใช้ตรวจสอบสารเคมี</a:t>
            </a:r>
            <a:endParaRPr lang="th-TH" altLang="th-TH" sz="28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0967" name="Rectangle 3"/>
          <p:cNvSpPr>
            <a:spLocks noChangeArrowheads="1"/>
          </p:cNvSpPr>
          <p:nvPr/>
        </p:nvSpPr>
        <p:spPr bwMode="auto">
          <a:xfrm>
            <a:off x="317500" y="4068936"/>
            <a:ext cx="4635500" cy="584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263442" tIns="152352" bIns="0" anchor="ctr">
            <a:spAutoFit/>
          </a:bodyPr>
          <a:lstStyle/>
          <a:p>
            <a:pPr indent="457200" eaLnBrk="1" hangingPunct="1"/>
            <a:r>
              <a:rPr lang="th-TH" altLang="th-TH" sz="2800" b="1" dirty="0">
                <a:latin typeface="TH Niramit AS" pitchFamily="2" charset="-34"/>
                <a:ea typeface="Times New Roman" pitchFamily="18" charset="0"/>
                <a:cs typeface="TH Niramit AS" pitchFamily="2" charset="-34"/>
              </a:rPr>
              <a:t>โทษจากรังสีอัลตราไวโอเลต</a:t>
            </a:r>
            <a:endParaRPr lang="en-US" altLang="th-TH" sz="2800" dirty="0">
              <a:latin typeface="TH Niramit AS" pitchFamily="2" charset="-34"/>
              <a:ea typeface="Times New Roman" pitchFamily="18" charset="0"/>
              <a:cs typeface="TH Niramit AS" pitchFamily="2" charset="-34"/>
            </a:endParaRPr>
          </a:p>
        </p:txBody>
      </p:sp>
      <p:sp>
        <p:nvSpPr>
          <p:cNvPr id="40968" name="สี่เหลี่ยมผืนผ้า 10"/>
          <p:cNvSpPr>
            <a:spLocks noChangeArrowheads="1"/>
          </p:cNvSpPr>
          <p:nvPr/>
        </p:nvSpPr>
        <p:spPr bwMode="auto">
          <a:xfrm>
            <a:off x="1206499" y="4849341"/>
            <a:ext cx="7929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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 เป็นอันตรายต่อผิวหนังและตาคน เมื่อรับมามากๆอาจเป็นมะเร็งผิวหนังได้ </a:t>
            </a:r>
          </a:p>
        </p:txBody>
      </p:sp>
      <p:sp>
        <p:nvSpPr>
          <p:cNvPr id="40969" name="Rectangle 4"/>
          <p:cNvSpPr>
            <a:spLocks noChangeArrowheads="1"/>
          </p:cNvSpPr>
          <p:nvPr/>
        </p:nvSpPr>
        <p:spPr bwMode="auto">
          <a:xfrm>
            <a:off x="500063" y="5500688"/>
            <a:ext cx="85010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735013" algn="thaiDist"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</a:t>
            </a:r>
            <a:r>
              <a:rPr lang="en-US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 dirty="0">
                <a:latin typeface="TH Niramit AS" pitchFamily="2" charset="-34"/>
                <a:ea typeface="Times New Roman" pitchFamily="18" charset="0"/>
                <a:cs typeface="TH Niramit AS" pitchFamily="2" charset="-34"/>
              </a:rPr>
              <a:t>ปัจจุบันโอโซนในบรรยากาศมีจำนวนลดลงมากจึงทำให้รังสีอัลตราไวโอเลตแผ่ลงมายังผิวโลก</a:t>
            </a:r>
            <a:endParaRPr lang="th-TH" altLang="th-TH" sz="2800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9678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สี่เหลี่ยมผืนผ้า 4"/>
          <p:cNvSpPr>
            <a:spLocks noChangeArrowheads="1"/>
          </p:cNvSpPr>
          <p:nvPr/>
        </p:nvSpPr>
        <p:spPr bwMode="auto">
          <a:xfrm>
            <a:off x="512763" y="692150"/>
            <a:ext cx="1754981" cy="5238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th-TH" sz="2800" b="1">
                <a:latin typeface="TH Niramit AS" pitchFamily="2" charset="-34"/>
                <a:cs typeface="TH Niramit AS" pitchFamily="2" charset="-34"/>
              </a:rPr>
              <a:t>6. </a:t>
            </a:r>
            <a:r>
              <a:rPr lang="th-TH" altLang="th-TH" sz="2800" b="1">
                <a:latin typeface="TH Niramit AS" pitchFamily="2" charset="-34"/>
                <a:cs typeface="TH Niramit AS" pitchFamily="2" charset="-34"/>
              </a:rPr>
              <a:t>รังสีเอกซ์</a:t>
            </a:r>
            <a:endParaRPr lang="th-TH" altLang="th-TH" sz="28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3011" name="Rectangle 1"/>
          <p:cNvSpPr>
            <a:spLocks noChangeArrowheads="1"/>
          </p:cNvSpPr>
          <p:nvPr/>
        </p:nvSpPr>
        <p:spPr bwMode="auto">
          <a:xfrm>
            <a:off x="544276" y="1467571"/>
            <a:ext cx="8072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มีความถี่อยู่ในช่วง </a:t>
            </a:r>
            <a:r>
              <a:rPr lang="en-US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10</a:t>
            </a:r>
            <a:r>
              <a:rPr lang="en-US" altLang="th-TH" sz="2800" baseline="300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16</a:t>
            </a:r>
            <a:r>
              <a:rPr lang="en-US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– 10</a:t>
            </a:r>
            <a:r>
              <a:rPr lang="en-US" altLang="th-TH" sz="2800" baseline="300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22</a:t>
            </a:r>
            <a:r>
              <a:rPr lang="en-US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H</a:t>
            </a:r>
            <a:r>
              <a:rPr lang="en-US" altLang="th-TH" sz="2800" baseline="-300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Z</a:t>
            </a:r>
            <a:r>
              <a:rPr lang="en-US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ความยาวคลื่นอยู่ระหว่าง </a:t>
            </a:r>
            <a:r>
              <a:rPr lang="en-US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10</a:t>
            </a:r>
            <a:r>
              <a:rPr lang="en-US" altLang="th-TH" sz="2800" baseline="300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-8</a:t>
            </a:r>
            <a:r>
              <a:rPr lang="en-US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– 10</a:t>
            </a:r>
            <a:r>
              <a:rPr lang="en-US" altLang="th-TH" sz="2800" baseline="300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-13 m </a:t>
            </a:r>
            <a:endParaRPr lang="en-US" altLang="th-TH" sz="2800"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</p:txBody>
      </p:sp>
      <p:sp>
        <p:nvSpPr>
          <p:cNvPr id="43012" name="สี่เหลี่ยมผืนผ้า 7"/>
          <p:cNvSpPr>
            <a:spLocks noChangeArrowheads="1"/>
          </p:cNvSpPr>
          <p:nvPr/>
        </p:nvSpPr>
        <p:spPr bwMode="auto">
          <a:xfrm>
            <a:off x="111702" y="2002703"/>
            <a:ext cx="814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1" hangingPunct="1"/>
            <a:r>
              <a:rPr lang="th-TH" altLang="zh-CN" sz="2800" b="1" dirty="0">
                <a:solidFill>
                  <a:srgbClr val="00FFFF"/>
                </a:solidFill>
                <a:latin typeface="TH Niramit AS" pitchFamily="2" charset="-34"/>
                <a:cs typeface="TH Niramit AS" pitchFamily="2" charset="-34"/>
              </a:rPr>
              <a:t>แหล่งกำเนิดรังสี</a:t>
            </a:r>
            <a:r>
              <a:rPr lang="th-TH" altLang="zh-CN" sz="2800" b="1" dirty="0" err="1">
                <a:solidFill>
                  <a:srgbClr val="00FFFF"/>
                </a:solidFill>
                <a:latin typeface="TH Niramit AS" pitchFamily="2" charset="-34"/>
                <a:cs typeface="TH Niramit AS" pitchFamily="2" charset="-34"/>
              </a:rPr>
              <a:t>เอกซ์</a:t>
            </a:r>
            <a:r>
              <a:rPr lang="en-US" altLang="zh-CN" sz="2800" b="1" dirty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</a:t>
            </a:r>
            <a:r>
              <a:rPr lang="th-TH" altLang="zh-CN" sz="2800" dirty="0">
                <a:latin typeface="TH Niramit AS" pitchFamily="2" charset="-34"/>
                <a:cs typeface="TH Niramit AS" pitchFamily="2" charset="-34"/>
              </a:rPr>
              <a:t>คือ  ดวงอาทิตย์ หลอดรังสี</a:t>
            </a:r>
            <a:r>
              <a:rPr lang="th-TH" altLang="zh-CN" sz="2800" dirty="0" err="1">
                <a:latin typeface="TH Niramit AS" pitchFamily="2" charset="-34"/>
                <a:cs typeface="TH Niramit AS" pitchFamily="2" charset="-34"/>
              </a:rPr>
              <a:t>เอกซ์</a:t>
            </a:r>
            <a:r>
              <a:rPr lang="th-TH" altLang="zh-CN" sz="2800" dirty="0">
                <a:latin typeface="TH Niramit AS" pitchFamily="2" charset="-34"/>
                <a:cs typeface="TH Niramit AS" pitchFamily="2" charset="-34"/>
              </a:rPr>
              <a:t> เครื่องรับโทรทัศน์</a:t>
            </a:r>
            <a:endParaRPr lang="en-US" altLang="zh-CN" sz="4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3013" name="Rectangle 3"/>
          <p:cNvSpPr>
            <a:spLocks noChangeArrowheads="1"/>
          </p:cNvSpPr>
          <p:nvPr/>
        </p:nvSpPr>
        <p:spPr bwMode="auto">
          <a:xfrm>
            <a:off x="480296" y="3068960"/>
            <a:ext cx="3703343" cy="584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tIns="152352" bIns="0" anchor="ctr">
            <a:spAutoFit/>
          </a:bodyPr>
          <a:lstStyle/>
          <a:p>
            <a:pPr indent="539750" eaLnBrk="1" hangingPunct="1"/>
            <a:r>
              <a:rPr lang="th-TH" altLang="th-TH" sz="2800" b="1" dirty="0">
                <a:latin typeface="TH Niramit AS" pitchFamily="2" charset="-34"/>
                <a:ea typeface="Times New Roman" pitchFamily="18" charset="0"/>
                <a:cs typeface="TH Niramit AS" pitchFamily="2" charset="-34"/>
              </a:rPr>
              <a:t>คุณสมบัติของรังสี</a:t>
            </a:r>
            <a:r>
              <a:rPr lang="th-TH" altLang="th-TH" sz="2800" b="1" dirty="0" err="1">
                <a:latin typeface="TH Niramit AS" pitchFamily="2" charset="-34"/>
                <a:ea typeface="Times New Roman" pitchFamily="18" charset="0"/>
                <a:cs typeface="TH Niramit AS" pitchFamily="2" charset="-34"/>
              </a:rPr>
              <a:t>เอกซ์</a:t>
            </a:r>
            <a:endParaRPr lang="en-US" altLang="th-TH" sz="2800" dirty="0">
              <a:latin typeface="TH Niramit AS" pitchFamily="2" charset="-34"/>
              <a:ea typeface="Times New Roman" pitchFamily="18" charset="0"/>
              <a:cs typeface="TH Niramit AS" pitchFamily="2" charset="-34"/>
            </a:endParaRPr>
          </a:p>
        </p:txBody>
      </p:sp>
      <p:sp>
        <p:nvSpPr>
          <p:cNvPr id="43014" name="สี่เหลี่ยมผืนผ้า 9"/>
          <p:cNvSpPr>
            <a:spLocks noChangeArrowheads="1"/>
          </p:cNvSpPr>
          <p:nvPr/>
        </p:nvSpPr>
        <p:spPr bwMode="auto">
          <a:xfrm>
            <a:off x="860425" y="3938588"/>
            <a:ext cx="358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</a:t>
            </a:r>
            <a:r>
              <a:rPr lang="en-US" altLang="th-TH" sz="280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>
                <a:latin typeface="TH Niramit AS" pitchFamily="2" charset="-34"/>
                <a:cs typeface="TH Niramit AS" pitchFamily="2" charset="-34"/>
              </a:rPr>
              <a:t>มีอำนาจในการทะลุทะลวงสูง </a:t>
            </a:r>
          </a:p>
        </p:txBody>
      </p:sp>
      <p:sp>
        <p:nvSpPr>
          <p:cNvPr id="43015" name="สี่เหลี่ยมผืนผ้า 10"/>
          <p:cNvSpPr>
            <a:spLocks noChangeArrowheads="1"/>
          </p:cNvSpPr>
          <p:nvPr/>
        </p:nvSpPr>
        <p:spPr bwMode="auto">
          <a:xfrm>
            <a:off x="857250" y="4643438"/>
            <a:ext cx="497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</a:t>
            </a:r>
            <a:r>
              <a:rPr lang="en-US" altLang="th-TH" sz="280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>
                <a:latin typeface="TH Niramit AS" pitchFamily="2" charset="-34"/>
                <a:cs typeface="TH Niramit AS" pitchFamily="2" charset="-34"/>
              </a:rPr>
              <a:t>ไม่เบี่ยงเบนในสนามไฟฟ้าและสนามแม่เหล็ก</a:t>
            </a:r>
          </a:p>
        </p:txBody>
      </p:sp>
      <p:sp>
        <p:nvSpPr>
          <p:cNvPr id="43016" name="Rectangle 4"/>
          <p:cNvSpPr>
            <a:spLocks noChangeArrowheads="1"/>
          </p:cNvSpPr>
          <p:nvPr/>
        </p:nvSpPr>
        <p:spPr bwMode="auto">
          <a:xfrm>
            <a:off x="857250" y="5214938"/>
            <a:ext cx="5353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</a:t>
            </a:r>
            <a:r>
              <a:rPr lang="th-TH" altLang="th-TH" sz="280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ทำให้ก๊าซหรืออากาศรอบๆแตกตัวเป็นไอออนได้</a:t>
            </a:r>
            <a:endParaRPr lang="th-TH" altLang="th-TH" sz="28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3017" name="สี่เหลี่ยมผืนผ้า 12"/>
          <p:cNvSpPr>
            <a:spLocks noChangeArrowheads="1"/>
          </p:cNvSpPr>
          <p:nvPr/>
        </p:nvSpPr>
        <p:spPr bwMode="auto">
          <a:xfrm>
            <a:off x="857250" y="5834063"/>
            <a:ext cx="5119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</a:t>
            </a:r>
            <a:r>
              <a:rPr lang="th-TH" altLang="th-TH" sz="2800">
                <a:latin typeface="TH Niramit AS" pitchFamily="2" charset="-34"/>
                <a:cs typeface="TH Niramit AS" pitchFamily="2" charset="-34"/>
              </a:rPr>
              <a:t> ทำปฏิกิริยากับแผ่นฟิล์มถ่ายรูปเหมือนกับแสง</a:t>
            </a:r>
          </a:p>
        </p:txBody>
      </p:sp>
      <p:pic>
        <p:nvPicPr>
          <p:cNvPr id="27650" name="Picture 2" descr="https://res.cloudinary.com/dk0z4ums3/image/upload/v1502945558/attached_image_th/%25e0%25b9%2580%25e0%25b8%25ad%25e0%25b8%2581%25e0%25b8%258b%25e0%25b9%2580%25e0%25b8%25a3%25e0%25b8%25a2%25e0%25b9%258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645" y="2765955"/>
            <a:ext cx="2716212" cy="18108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s://2.bp.blogspot.com/-DRCUO7dTixw/V-vSC4NFJvI/AAAAAAAAABc/DYi3LaMWmkMXeMgLSUO6WLhYyNWBM9bKACK4B/s1600/diamond-facts-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836" y="4790318"/>
            <a:ext cx="2390105" cy="1877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68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สี่เหลี่ยมผืนผ้า 4"/>
          <p:cNvSpPr>
            <a:spLocks noChangeArrowheads="1"/>
          </p:cNvSpPr>
          <p:nvPr/>
        </p:nvSpPr>
        <p:spPr bwMode="auto">
          <a:xfrm>
            <a:off x="809121" y="620713"/>
            <a:ext cx="3384375" cy="5238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ประโยชน์ของรังสี</a:t>
            </a:r>
            <a:r>
              <a:rPr lang="th-TH" altLang="th-TH" sz="2800" b="1" dirty="0" err="1">
                <a:latin typeface="TH Niramit AS" pitchFamily="2" charset="-34"/>
                <a:cs typeface="TH Niramit AS" pitchFamily="2" charset="-34"/>
              </a:rPr>
              <a:t>เอกซ์</a:t>
            </a:r>
            <a:endParaRPr lang="th-TH" altLang="th-TH" sz="28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4035" name="สี่เหลี่ยมผืนผ้า 5"/>
          <p:cNvSpPr>
            <a:spLocks noChangeArrowheads="1"/>
          </p:cNvSpPr>
          <p:nvPr/>
        </p:nvSpPr>
        <p:spPr bwMode="auto">
          <a:xfrm>
            <a:off x="802421" y="1285875"/>
            <a:ext cx="7786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</a:t>
            </a:r>
            <a:r>
              <a:rPr lang="en-US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ใช้ในวงการแพทย์ ตรวจวินิจฉัยโรค ตลอดจนการรักษาโรคมะเร็ง</a:t>
            </a:r>
          </a:p>
        </p:txBody>
      </p:sp>
      <p:sp>
        <p:nvSpPr>
          <p:cNvPr id="44036" name="สี่เหลี่ยมผืนผ้า 6"/>
          <p:cNvSpPr>
            <a:spLocks noChangeArrowheads="1"/>
          </p:cNvSpPr>
          <p:nvPr/>
        </p:nvSpPr>
        <p:spPr bwMode="auto">
          <a:xfrm>
            <a:off x="822325" y="1988840"/>
            <a:ext cx="8358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</a:t>
            </a:r>
            <a:r>
              <a:rPr lang="en-US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 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ใช้ในวงการอุตสาหกรรม และการก่อสร้างเพื่อตรวจสอบรูรั่วหรือรอยร้าวต่างๆ</a:t>
            </a:r>
          </a:p>
        </p:txBody>
      </p:sp>
      <p:sp>
        <p:nvSpPr>
          <p:cNvPr id="44037" name="สี่เหลี่ยมผืนผ้า 7"/>
          <p:cNvSpPr>
            <a:spLocks noChangeArrowheads="1"/>
          </p:cNvSpPr>
          <p:nvPr/>
        </p:nvSpPr>
        <p:spPr bwMode="auto">
          <a:xfrm>
            <a:off x="802421" y="2684752"/>
            <a:ext cx="7500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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 ใช้ตรวจสอบสิ่งแปลกปลอม อาวุธในกระเป๋าหรือหีบห่อต่างๆ</a:t>
            </a:r>
          </a:p>
        </p:txBody>
      </p:sp>
      <p:sp>
        <p:nvSpPr>
          <p:cNvPr id="44038" name="สี่เหลี่ยมผืนผ้า 8"/>
          <p:cNvSpPr>
            <a:spLocks noChangeArrowheads="1"/>
          </p:cNvSpPr>
          <p:nvPr/>
        </p:nvSpPr>
        <p:spPr bwMode="auto">
          <a:xfrm>
            <a:off x="833756" y="3337173"/>
            <a:ext cx="7143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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 ใช้ตรวจสอบวัตถุโบราณว่ามีอายุยาวนานเท่าไร</a:t>
            </a:r>
          </a:p>
        </p:txBody>
      </p:sp>
      <p:sp>
        <p:nvSpPr>
          <p:cNvPr id="44039" name="สี่เหลี่ยมผืนผ้า 9"/>
          <p:cNvSpPr>
            <a:spLocks noChangeArrowheads="1"/>
          </p:cNvSpPr>
          <p:nvPr/>
        </p:nvSpPr>
        <p:spPr bwMode="auto">
          <a:xfrm>
            <a:off x="847913" y="4221088"/>
            <a:ext cx="3345583" cy="5238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th-TH" altLang="th-TH" sz="2800" b="1" dirty="0">
                <a:latin typeface="TH Niramit AS" pitchFamily="2" charset="-34"/>
                <a:cs typeface="TH Niramit AS" pitchFamily="2" charset="-34"/>
              </a:rPr>
              <a:t>โทษของรังสี</a:t>
            </a:r>
            <a:r>
              <a:rPr lang="th-TH" altLang="th-TH" sz="2800" b="1" dirty="0" err="1">
                <a:latin typeface="TH Niramit AS" pitchFamily="2" charset="-34"/>
                <a:cs typeface="TH Niramit AS" pitchFamily="2" charset="-34"/>
              </a:rPr>
              <a:t>เอกซ์</a:t>
            </a:r>
            <a:endParaRPr lang="th-TH" altLang="th-TH" sz="28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4040" name="สี่เหลี่ยมผืนผ้า 10"/>
          <p:cNvSpPr>
            <a:spLocks noChangeArrowheads="1"/>
          </p:cNvSpPr>
          <p:nvPr/>
        </p:nvSpPr>
        <p:spPr bwMode="auto">
          <a:xfrm>
            <a:off x="857250" y="4857750"/>
            <a:ext cx="7572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</a:t>
            </a:r>
            <a:r>
              <a:rPr lang="th-TH" altLang="th-TH" sz="2800">
                <a:latin typeface="TH Niramit AS" pitchFamily="2" charset="-34"/>
                <a:cs typeface="TH Niramit AS" pitchFamily="2" charset="-34"/>
              </a:rPr>
              <a:t> เมื่อร่างกายรับเข้าไปมากจะทำให้เซลล์ตาย หรือเสื่อมคุณภาพ</a:t>
            </a:r>
          </a:p>
        </p:txBody>
      </p:sp>
      <p:sp>
        <p:nvSpPr>
          <p:cNvPr id="44041" name="สี่เหลี่ยมผืนผ้า 11"/>
          <p:cNvSpPr>
            <a:spLocks noChangeArrowheads="1"/>
          </p:cNvSpPr>
          <p:nvPr/>
        </p:nvSpPr>
        <p:spPr bwMode="auto">
          <a:xfrm>
            <a:off x="857250" y="5429250"/>
            <a:ext cx="7858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cs typeface="TH Niramit AS" pitchFamily="2" charset="-34"/>
                <a:sym typeface="Wingdings" pitchFamily="2" charset="2"/>
              </a:rPr>
              <a:t></a:t>
            </a:r>
            <a:r>
              <a:rPr lang="th-TH" altLang="th-TH" sz="2800">
                <a:latin typeface="TH Niramit AS" pitchFamily="2" charset="-34"/>
                <a:cs typeface="TH Niramit AS" pitchFamily="2" charset="-34"/>
              </a:rPr>
              <a:t> อาจทำให้เกิดโรคมะเร็งได้ และอาจทำให้เกิดการเปลี่ยนแปลงในยีนมีผลต่อกรรมพันธุ์</a:t>
            </a:r>
          </a:p>
        </p:txBody>
      </p:sp>
    </p:spTree>
    <p:extLst>
      <p:ext uri="{BB962C8B-B14F-4D97-AF65-F5344CB8AC3E}">
        <p14:creationId xmlns:p14="http://schemas.microsoft.com/office/powerpoint/2010/main" val="299075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สี่เหลี่ยมผืนผ้า 4"/>
          <p:cNvSpPr>
            <a:spLocks noChangeArrowheads="1"/>
          </p:cNvSpPr>
          <p:nvPr/>
        </p:nvSpPr>
        <p:spPr bwMode="auto">
          <a:xfrm>
            <a:off x="571500" y="476250"/>
            <a:ext cx="2704356" cy="5238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th-TH" sz="2800" b="1">
                <a:latin typeface="TH Niramit AS" pitchFamily="2" charset="-34"/>
                <a:cs typeface="TH Niramit AS" pitchFamily="2" charset="-34"/>
              </a:rPr>
              <a:t>7. </a:t>
            </a:r>
            <a:r>
              <a:rPr lang="th-TH" altLang="th-TH" sz="2800" b="1">
                <a:latin typeface="TH Niramit AS" pitchFamily="2" charset="-34"/>
                <a:cs typeface="TH Niramit AS" pitchFamily="2" charset="-34"/>
              </a:rPr>
              <a:t>รังสีแกมมา</a:t>
            </a:r>
            <a:endParaRPr lang="th-TH" altLang="th-TH" sz="28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5059" name="Rectangle 1"/>
          <p:cNvSpPr>
            <a:spLocks noChangeArrowheads="1"/>
          </p:cNvSpPr>
          <p:nvPr/>
        </p:nvSpPr>
        <p:spPr bwMode="auto">
          <a:xfrm>
            <a:off x="404851" y="1195216"/>
            <a:ext cx="7572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มีความถี่อยู่ในช่วง 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3 x 10</a:t>
            </a:r>
            <a:r>
              <a:rPr lang="en-US" altLang="th-TH" sz="2800" baseline="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18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– 10</a:t>
            </a:r>
            <a:r>
              <a:rPr lang="en-US" altLang="th-TH" sz="2800" baseline="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22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H</a:t>
            </a:r>
            <a:r>
              <a:rPr lang="en-US" altLang="th-TH" sz="2800" baseline="-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Z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ความยาวคลื่น 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10</a:t>
            </a:r>
            <a:r>
              <a:rPr lang="en-US" altLang="th-TH" sz="2800" baseline="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-10</a:t>
            </a:r>
            <a:r>
              <a:rPr lang="en-US" altLang="th-TH" sz="28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– 10</a:t>
            </a:r>
            <a:r>
              <a:rPr lang="en-US" altLang="th-TH" sz="2800" baseline="30000" dirty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-14 </a:t>
            </a:r>
            <a:r>
              <a:rPr lang="en-US" altLang="th-TH" sz="2800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 </a:t>
            </a:r>
            <a:r>
              <a:rPr lang="th-TH" altLang="th-TH" sz="2800" dirty="0" smtClean="0">
                <a:latin typeface="TH Niramit AS" pitchFamily="2" charset="-34"/>
                <a:ea typeface="Calibri" pitchFamily="34" charset="0"/>
                <a:cs typeface="TH Niramit AS" pitchFamily="2" charset="-34"/>
              </a:rPr>
              <a:t>เมตร</a:t>
            </a:r>
            <a:endParaRPr lang="en-US" altLang="th-TH" sz="2800" dirty="0"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</p:txBody>
      </p:sp>
      <p:sp>
        <p:nvSpPr>
          <p:cNvPr id="45060" name="สี่เหลี่ยมผืนผ้า 6"/>
          <p:cNvSpPr>
            <a:spLocks noChangeArrowheads="1"/>
          </p:cNvSpPr>
          <p:nvPr/>
        </p:nvSpPr>
        <p:spPr bwMode="auto">
          <a:xfrm>
            <a:off x="571500" y="2060575"/>
            <a:ext cx="3181350" cy="523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 b="1" dirty="0">
                <a:solidFill>
                  <a:srgbClr val="00FFFF"/>
                </a:solidFill>
                <a:latin typeface="TH Niramit AS" pitchFamily="2" charset="-34"/>
                <a:cs typeface="TH Niramit AS" pitchFamily="2" charset="-34"/>
              </a:rPr>
              <a:t>แหล่งกำเนิดของรังสีแกมมา</a:t>
            </a:r>
          </a:p>
        </p:txBody>
      </p:sp>
      <p:sp>
        <p:nvSpPr>
          <p:cNvPr id="45061" name="สี่เหลี่ยมผืนผ้า 7"/>
          <p:cNvSpPr>
            <a:spLocks noChangeArrowheads="1"/>
          </p:cNvSpPr>
          <p:nvPr/>
        </p:nvSpPr>
        <p:spPr bwMode="auto">
          <a:xfrm>
            <a:off x="928688" y="2887663"/>
            <a:ext cx="7500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</a:t>
            </a:r>
            <a:r>
              <a:rPr lang="en-US" altLang="th-TH" sz="2800"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 </a:t>
            </a:r>
            <a:r>
              <a:rPr lang="th-TH" altLang="th-TH" sz="2800">
                <a:latin typeface="TH Niramit AS" pitchFamily="2" charset="-34"/>
                <a:cs typeface="TH Niramit AS" pitchFamily="2" charset="-34"/>
              </a:rPr>
              <a:t>เกิดจากการสลายตัวของนิวเคลียสของธาตุกัมมันตรังสี</a:t>
            </a:r>
          </a:p>
        </p:txBody>
      </p:sp>
      <p:sp>
        <p:nvSpPr>
          <p:cNvPr id="45062" name="สี่เหลี่ยมผืนผ้า 8"/>
          <p:cNvSpPr>
            <a:spLocks noChangeArrowheads="1"/>
          </p:cNvSpPr>
          <p:nvPr/>
        </p:nvSpPr>
        <p:spPr bwMode="auto">
          <a:xfrm>
            <a:off x="949325" y="3501008"/>
            <a:ext cx="7286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</a:t>
            </a:r>
            <a:r>
              <a:rPr lang="en-US" altLang="th-TH" sz="2800" dirty="0"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 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รังสีคอสมิกที่มาจากนอกโลกจะมีรังสีแกมมาอยู่ด้วย</a:t>
            </a:r>
          </a:p>
        </p:txBody>
      </p:sp>
      <p:sp>
        <p:nvSpPr>
          <p:cNvPr id="45063" name="สี่เหลี่ยมผืนผ้า 9"/>
          <p:cNvSpPr>
            <a:spLocks noChangeArrowheads="1"/>
          </p:cNvSpPr>
          <p:nvPr/>
        </p:nvSpPr>
        <p:spPr bwMode="auto">
          <a:xfrm>
            <a:off x="571500" y="4365104"/>
            <a:ext cx="2919413" cy="523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 b="1" dirty="0">
                <a:solidFill>
                  <a:srgbClr val="00FFFF"/>
                </a:solidFill>
                <a:latin typeface="TH Niramit AS" pitchFamily="2" charset="-34"/>
                <a:cs typeface="TH Niramit AS" pitchFamily="2" charset="-34"/>
              </a:rPr>
              <a:t>คุณสมบัติของรังสีแกมมา</a:t>
            </a:r>
          </a:p>
        </p:txBody>
      </p:sp>
      <p:sp>
        <p:nvSpPr>
          <p:cNvPr id="45064" name="สี่เหลี่ยมผืนผ้า 10"/>
          <p:cNvSpPr>
            <a:spLocks noChangeArrowheads="1"/>
          </p:cNvSpPr>
          <p:nvPr/>
        </p:nvSpPr>
        <p:spPr bwMode="auto">
          <a:xfrm>
            <a:off x="109538" y="5066124"/>
            <a:ext cx="495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</a:t>
            </a:r>
            <a:r>
              <a:rPr lang="en-US" altLang="th-TH" sz="2800" dirty="0"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 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ไม่เบี่ยงเบนในสนามไฟฟ้าและสนามแม่เหล็ก</a:t>
            </a:r>
          </a:p>
        </p:txBody>
      </p:sp>
      <p:sp>
        <p:nvSpPr>
          <p:cNvPr id="45065" name="สี่เหลี่ยมผืนผ้า 11"/>
          <p:cNvSpPr>
            <a:spLocks noChangeArrowheads="1"/>
          </p:cNvSpPr>
          <p:nvPr/>
        </p:nvSpPr>
        <p:spPr bwMode="auto">
          <a:xfrm>
            <a:off x="127793" y="5642947"/>
            <a:ext cx="4068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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 ทำให้สารเรืองแสงเกิดการเรืองแสง</a:t>
            </a:r>
          </a:p>
        </p:txBody>
      </p:sp>
      <p:sp>
        <p:nvSpPr>
          <p:cNvPr id="45066" name="สี่เหลี่ยมผืนผ้า 12"/>
          <p:cNvSpPr>
            <a:spLocks noChangeArrowheads="1"/>
          </p:cNvSpPr>
          <p:nvPr/>
        </p:nvSpPr>
        <p:spPr bwMode="auto">
          <a:xfrm>
            <a:off x="167985" y="6217493"/>
            <a:ext cx="6786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h-TH" altLang="th-TH" sz="2800" dirty="0"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</a:t>
            </a:r>
            <a:r>
              <a:rPr lang="th-TH" altLang="th-TH" sz="2800" dirty="0">
                <a:latin typeface="TH Niramit AS" pitchFamily="2" charset="-34"/>
                <a:cs typeface="TH Niramit AS" pitchFamily="2" charset="-34"/>
              </a:rPr>
              <a:t> ทำปฏิกิริยากับฟิล์มถ่ายรูปและฟิล์มที่ไม่ไวต่อแสง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5221" l="7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67876">
            <a:off x="7188500" y="-4937"/>
            <a:ext cx="1712004" cy="1072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7" descr="https://upload.wikimedia.org/wikipedia/commons/7/7d/NuclearReaction.pn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5610" name="Picture 10" descr="รูปภาพที่เกี่ยวข้อ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522" y="4356951"/>
            <a:ext cx="3220646" cy="24660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26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สี่เหลี่ยมผืนผ้า 4"/>
          <p:cNvSpPr>
            <a:spLocks noChangeArrowheads="1"/>
          </p:cNvSpPr>
          <p:nvPr/>
        </p:nvSpPr>
        <p:spPr bwMode="auto">
          <a:xfrm>
            <a:off x="714374" y="673340"/>
            <a:ext cx="335357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altLang="th-TH" b="1" dirty="0">
                <a:latin typeface="TH Niramit AS" pitchFamily="2" charset="-34"/>
                <a:cs typeface="TH Niramit AS" pitchFamily="2" charset="-34"/>
              </a:rPr>
              <a:t>ประโยชน์ของรังสีแกมมา</a:t>
            </a:r>
          </a:p>
        </p:txBody>
      </p:sp>
      <p:sp>
        <p:nvSpPr>
          <p:cNvPr id="60420" name="สี่เหลี่ยมผืนผ้า 5"/>
          <p:cNvSpPr>
            <a:spLocks noChangeArrowheads="1"/>
          </p:cNvSpPr>
          <p:nvPr/>
        </p:nvSpPr>
        <p:spPr bwMode="auto">
          <a:xfrm>
            <a:off x="899592" y="1510878"/>
            <a:ext cx="3740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th-TH" altLang="th-TH" dirty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</a:t>
            </a:r>
            <a:r>
              <a:rPr lang="en-US" altLang="th-TH" dirty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 </a:t>
            </a:r>
            <a:r>
              <a:rPr lang="th-TH" altLang="th-TH" dirty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ใช้ในวงการแพทย์รักษาโรคมะเร็ง</a:t>
            </a:r>
          </a:p>
        </p:txBody>
      </p:sp>
      <p:sp>
        <p:nvSpPr>
          <p:cNvPr id="60421" name="สี่เหลี่ยมผืนผ้า 6"/>
          <p:cNvSpPr>
            <a:spLocks noChangeArrowheads="1"/>
          </p:cNvSpPr>
          <p:nvPr/>
        </p:nvSpPr>
        <p:spPr bwMode="auto">
          <a:xfrm>
            <a:off x="864212" y="2204864"/>
            <a:ext cx="7500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th-TH" altLang="th-TH" dirty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</a:t>
            </a:r>
            <a:r>
              <a:rPr lang="th-TH" altLang="th-TH" dirty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ใช้ในวงการเกษตรศึกษาโรคพืชต่างๆ การดูดซึมแร่ธาตุต่างๆของรากพืช</a:t>
            </a:r>
          </a:p>
        </p:txBody>
      </p:sp>
      <p:sp>
        <p:nvSpPr>
          <p:cNvPr id="60422" name="Rectangle 1"/>
          <p:cNvSpPr>
            <a:spLocks noChangeArrowheads="1"/>
          </p:cNvSpPr>
          <p:nvPr/>
        </p:nvSpPr>
        <p:spPr bwMode="auto">
          <a:xfrm>
            <a:off x="26043" y="2996952"/>
            <a:ext cx="849630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63442" rIns="-96807" anchor="ctr">
            <a:spAutoFit/>
          </a:bodyPr>
          <a:lstStyle/>
          <a:p>
            <a:pPr indent="457200"/>
            <a:r>
              <a:rPr lang="th-TH" altLang="th-TH" b="1" dirty="0">
                <a:solidFill>
                  <a:srgbClr val="00FFFF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โทษของรังสีแกมมา</a:t>
            </a:r>
            <a:r>
              <a:rPr lang="en-US" altLang="th-TH" dirty="0">
                <a:solidFill>
                  <a:srgbClr val="00FFFF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  </a:t>
            </a:r>
            <a:r>
              <a:rPr lang="th-TH" altLang="th-TH" dirty="0">
                <a:solidFill>
                  <a:schemeClr val="bg1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ทำลายเซลล์ร่างกาย  เนื้อเยื่อต่าง อาจทำให้เกิดมะเร็งได้</a:t>
            </a:r>
          </a:p>
        </p:txBody>
      </p:sp>
      <p:pic>
        <p:nvPicPr>
          <p:cNvPr id="7" name="Picture 4" descr="https://lh4.googleusercontent.com/proxy/vIiXPilZlHAjZy-I-iGeRux0w4Mg7pR3LwnYi6z-crdNUW8J0_FKIb2L2rUQVOxhlKiAgqPAp-6L-3av-WHKHhFeM9oHwPSGLwA-Lx9xgRmY4iMzpl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8" b="10994"/>
          <a:stretch/>
        </p:blipFill>
        <p:spPr bwMode="auto">
          <a:xfrm>
            <a:off x="395537" y="4077072"/>
            <a:ext cx="5332802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lh4.googleusercontent.com/proxy/r_yCeYp0Wm0QtvO86vDW0XWpjhRHukeBrss0HFCQwUaO4Wl59uwxPyjiQLwQ1YZMOLCPcOkiHi1JVjYbJrAEdDgXsoZhO2X4QOPF6cbnvYG2hd5WG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61048"/>
            <a:ext cx="2150144" cy="2780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861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928</Words>
  <Application>Microsoft Office PowerPoint</Application>
  <PresentationFormat>On-screen Show (4:3)</PresentationFormat>
  <Paragraphs>115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สมบัติของคลื่นแม่เหล็กไฟฟ้า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ชั้นบรรยากาศโลก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Jittakorn</dc:creator>
  <cp:lastModifiedBy>User</cp:lastModifiedBy>
  <cp:revision>41</cp:revision>
  <dcterms:created xsi:type="dcterms:W3CDTF">2015-10-16T08:15:32Z</dcterms:created>
  <dcterms:modified xsi:type="dcterms:W3CDTF">2020-04-16T08:52:55Z</dcterms:modified>
</cp:coreProperties>
</file>