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67" r:id="rId14"/>
    <p:sldId id="268" r:id="rId15"/>
    <p:sldId id="269" r:id="rId16"/>
    <p:sldId id="281" r:id="rId17"/>
    <p:sldId id="282" r:id="rId18"/>
    <p:sldId id="272" r:id="rId19"/>
    <p:sldId id="273" r:id="rId20"/>
    <p:sldId id="283" r:id="rId21"/>
    <p:sldId id="284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90" r:id="rId30"/>
    <p:sldId id="285" r:id="rId31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0066"/>
    <a:srgbClr val="A50021"/>
    <a:srgbClr val="3333CC"/>
    <a:srgbClr val="0C788E"/>
    <a:srgbClr val="800000"/>
    <a:srgbClr val="FF5050"/>
    <a:srgbClr val="660066"/>
    <a:srgbClr val="FF9999"/>
    <a:srgbClr val="422C1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426" autoAdjust="0"/>
    <p:restoredTop sz="72167" autoAdjust="0"/>
  </p:normalViewPr>
  <p:slideViewPr>
    <p:cSldViewPr>
      <p:cViewPr varScale="1">
        <p:scale>
          <a:sx n="52" d="100"/>
          <a:sy n="52" d="100"/>
        </p:scale>
        <p:origin x="-18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3DCBD73-D717-43BE-8F06-138E976BACE2}" type="datetimeFigureOut">
              <a:rPr lang="th-TH" smtClean="0"/>
              <a:pPr/>
              <a:t>05/01/58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ECF7ABB-26DB-4F22-AAEE-826679CEE7FE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US" sz="19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2. </a:t>
            </a:r>
            <a:r>
              <a:rPr lang="th-TH" sz="19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กระบวนการ (การเปลี่ยนแปลง)ของโลก </a:t>
            </a:r>
            <a:r>
              <a:rPr lang="en-US" sz="19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(The Earth Processes ) </a:t>
            </a: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เนื่องจากมีการศึกษาส่วนของชั้นเปลือกโลก (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Crust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) กันอย่างกว้างขวาง เพราะเป็นส่วนที่อยู่ชั้นบนสุด จึงมีองค์ความรู้เกี่ยวกับชั้นเปลือกโลกมากกว่าชั้นเนื้อโลก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(mantle)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และ ชั้นแก่นโลก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(Core)</a:t>
            </a:r>
          </a:p>
          <a:p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600" b="1" dirty="0" smtClean="0">
                <a:latin typeface="TH SarabunPSK" pitchFamily="34" charset="-34"/>
                <a:cs typeface="TH SarabunPSK" pitchFamily="34" charset="-34"/>
              </a:rPr>
              <a:t>ทบทวน</a:t>
            </a:r>
            <a:endParaRPr lang="en-US" sz="26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ชั้นเปลือกโลก (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Crust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) ประกอบด้วยส่วนที่เป็นแผ่นดินหรือเปลือกโลกส่วนทวีป (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Continental Crust)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และส่วนที่เป็นเปลือกโลกมหาสมุทร (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Oceanic Crust) 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endParaRPr lang="th-TH" dirty="0" smtClean="0"/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เปลือกโลกส่วนทวีป (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Continental Crust)</a:t>
            </a:r>
          </a:p>
          <a:p>
            <a:endParaRPr lang="en-US" sz="900" b="1" dirty="0" smtClean="0">
              <a:latin typeface="TH SarabunPSK" pitchFamily="34" charset="-34"/>
              <a:cs typeface="TH SarabunPSK" pitchFamily="34" charset="-34"/>
            </a:endParaRPr>
          </a:p>
          <a:p>
            <a:pPr marL="495239" indent="-495239">
              <a:buFont typeface="Arial" pitchFamily="34" charset="0"/>
              <a:buChar char="•"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ที่ราบ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(plain)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 marL="495239" indent="-495239">
              <a:buFont typeface="Arial" pitchFamily="34" charset="0"/>
              <a:buChar char="•"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ที่ราบสูง 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(plateau)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 marL="495239" indent="-495239">
              <a:buFont typeface="Arial" pitchFamily="34" charset="0"/>
              <a:buChar char="•"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ภูเขา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(mountains)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endParaRPr lang="en-US" sz="5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เปลือกโลกมหาสมุทร (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Oceanic Crust) 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endParaRPr lang="en-US" sz="500" b="1" dirty="0" smtClean="0">
              <a:latin typeface="TH SarabunPSK" pitchFamily="34" charset="-34"/>
              <a:cs typeface="TH SarabunPSK" pitchFamily="34" charset="-34"/>
            </a:endParaRPr>
          </a:p>
          <a:p>
            <a:pPr marL="495239" indent="-495239">
              <a:buFont typeface="Arial" pitchFamily="34" charset="0"/>
              <a:buChar char="•"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ไหล่ทวีป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(continental shelf)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 marL="495239" indent="-495239">
              <a:buFont typeface="Arial" pitchFamily="34" charset="0"/>
              <a:buChar char="•"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ลาดทวีป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(continental slope)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 marL="495239" indent="-495239">
              <a:buFont typeface="Arial" pitchFamily="34" charset="0"/>
              <a:buChar char="•"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เนินลาดเรียบทวีป (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Continental rise)</a:t>
            </a:r>
          </a:p>
          <a:p>
            <a:pPr marL="495239" indent="-495239">
              <a:buFont typeface="Arial" pitchFamily="34" charset="0"/>
              <a:buChar char="•"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พื้นท้องมหาสมุทร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(deep ocean floor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3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900" dirty="0" smtClean="0"/>
              <a:t>จนเมื่อประมาณ 200 ล้านปีที่แล้วมหาทวีปแยกออกเป็น2 ส่วน เหนือเส้นศูนย์สูตร คือ </a:t>
            </a:r>
            <a:r>
              <a:rPr lang="th-TH" sz="1900" dirty="0" err="1" smtClean="0"/>
              <a:t>ลอเรเซีย</a:t>
            </a:r>
            <a:r>
              <a:rPr lang="th-TH" sz="1900" dirty="0" smtClean="0"/>
              <a:t> และใต้เส้นศูนย์สูตร คือ </a:t>
            </a:r>
            <a:r>
              <a:rPr lang="th-TH" sz="1900" dirty="0" err="1" smtClean="0"/>
              <a:t>กอนด์</a:t>
            </a:r>
            <a:r>
              <a:rPr lang="th-TH" sz="1900" dirty="0" smtClean="0"/>
              <a:t>วานา โดยทั่วไปทางตอนใต้จะแตกและเคลื่อนแยกจากกันเป็นอเมริกาใต้ </a:t>
            </a:r>
            <a:r>
              <a:rPr lang="th-TH" sz="1900" dirty="0" err="1" smtClean="0"/>
              <a:t>แอฟ</a:t>
            </a:r>
            <a:r>
              <a:rPr lang="th-TH" sz="1900" dirty="0" smtClean="0"/>
              <a:t>ริกา และอินเดีย ในขณะที่ออสเตรเลียยังคงเป็นส่วนหนึ่งของ</a:t>
            </a:r>
            <a:r>
              <a:rPr lang="th-TH" sz="1900" dirty="0" err="1" smtClean="0"/>
              <a:t>กอนด์</a:t>
            </a:r>
            <a:r>
              <a:rPr lang="th-TH" sz="1900" dirty="0" smtClean="0"/>
              <a:t>วานา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5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thaiDist"/>
            <a:r>
              <a:rPr lang="th-TH" sz="1900" dirty="0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  <a:sym typeface="Wingdings"/>
              </a:rPr>
              <a:t></a:t>
            </a:r>
            <a:r>
              <a:rPr lang="en-US" sz="1900" dirty="0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  <a:sym typeface="Wingdings"/>
              </a:rPr>
              <a:t> </a:t>
            </a:r>
            <a:r>
              <a:rPr lang="th-TH" sz="1900" dirty="0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</a:rPr>
              <a:t>เมื่อประมาณ 65 ล้านปีที่ผ่านมา มหาสมุทรแอตแลนติกขยายกว้างขึ้น  ทำให้</a:t>
            </a:r>
            <a:r>
              <a:rPr lang="th-TH" sz="1900" dirty="0" err="1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</a:rPr>
              <a:t>แอฟ</a:t>
            </a:r>
            <a:r>
              <a:rPr lang="th-TH" sz="1900" dirty="0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</a:rPr>
              <a:t>ริกาเคลื่อนที่ห่างออกไปจากอเมริกาใต้ </a:t>
            </a:r>
          </a:p>
          <a:p>
            <a:pPr algn="thaiDist"/>
            <a:r>
              <a:rPr lang="th-TH" sz="19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  <a:sym typeface="Wingdings"/>
              </a:rPr>
              <a:t></a:t>
            </a:r>
            <a:r>
              <a:rPr lang="en-US" sz="19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  <a:sym typeface="Wingdings"/>
              </a:rPr>
              <a:t> </a:t>
            </a:r>
            <a:r>
              <a:rPr lang="th-TH" sz="19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แต่ออสเตรเลียยังคงเชื่อมอยู่กันแอน</a:t>
            </a:r>
            <a:r>
              <a:rPr lang="th-TH" sz="1900" dirty="0" err="1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ตาร์</a:t>
            </a:r>
            <a:r>
              <a:rPr lang="th-TH" sz="19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กติกา และอเมริกาเหนือกับยุโรปก็ยังคงเชื่อมต่อกัน </a:t>
            </a:r>
          </a:p>
          <a:p>
            <a:pPr algn="thaiDist"/>
            <a:r>
              <a:rPr lang="th-TH" sz="1900" dirty="0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  <a:sym typeface="Wingdings"/>
              </a:rPr>
              <a:t></a:t>
            </a:r>
            <a:r>
              <a:rPr lang="en-US" sz="1900" dirty="0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  <a:sym typeface="Wingdings"/>
              </a:rPr>
              <a:t> </a:t>
            </a:r>
            <a:r>
              <a:rPr lang="th-TH" sz="1900" dirty="0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</a:rPr>
              <a:t>ต่อมามหาสมุทรแอตแลนติกขยายกว้างขึ้นอีก อเมริกาเหนือและยุโรปจึงแยกจากกัน อเมริกาเหนือโค้งเว้าเข้าเชื่อมกับอเมริกาใต้ </a:t>
            </a:r>
          </a:p>
          <a:p>
            <a:pPr algn="thaiDist"/>
            <a:r>
              <a:rPr lang="th-TH" sz="19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  <a:sym typeface="Wingdings"/>
              </a:rPr>
              <a:t></a:t>
            </a:r>
            <a:r>
              <a:rPr lang="en-US" sz="19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  <a:sym typeface="Wingdings"/>
              </a:rPr>
              <a:t> </a:t>
            </a:r>
            <a:r>
              <a:rPr lang="th-TH" sz="19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ออสเตรเลียก็แยกออกจากแอน</a:t>
            </a:r>
            <a:r>
              <a:rPr lang="th-TH" sz="1900" dirty="0" err="1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ตาร์</a:t>
            </a:r>
            <a:r>
              <a:rPr lang="th-TH" sz="19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กติกา </a:t>
            </a:r>
          </a:p>
          <a:p>
            <a:pPr algn="thaiDist"/>
            <a:r>
              <a:rPr lang="th-TH" sz="1900" dirty="0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  <a:sym typeface="Wingdings"/>
              </a:rPr>
              <a:t></a:t>
            </a:r>
            <a:r>
              <a:rPr lang="en-US" sz="1900" dirty="0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  <a:sym typeface="Wingdings"/>
              </a:rPr>
              <a:t> </a:t>
            </a:r>
            <a:r>
              <a:rPr lang="th-TH" sz="1900" dirty="0" smtClean="0">
                <a:solidFill>
                  <a:srgbClr val="3333CC"/>
                </a:solidFill>
                <a:latin typeface="2005_iannnnnMTV" pitchFamily="2" charset="0"/>
                <a:cs typeface="2005_iannnnnMTV" pitchFamily="2" charset="0"/>
              </a:rPr>
              <a:t>อินเดียได้เคลื่อนไปชนกับเอเชียจนเกิดเป็นภูเขาหิมาลัย ซึ่งทำให้เกิดแผ่นดินและมหาสมุทรดังที่เป็นอยู่ในปัจจุบัน</a:t>
            </a: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6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900" dirty="0" smtClean="0"/>
              <a:t>เมื่อพิจารณาแผนที่โลกปัจจุบัน จะพบทวีปแต่ละทวีปมีรูปร่างต่างกัน ในอดีตทวีปต่าง ๆ เหล่านี้มีรูปร่างอย่างไร เมื่อนำแผ่นภาพแต่ละทวีปมาต่อกันจะเห็นว่ามีส่วนที่สามารถต่อกันได้แต่ไม่สมบูรณ์ เนื่องจากผลจากการกัดเซาะชายฝั่งและการสะสมตัวของตะกอนทำให้ขอบของทวีปเปลี่ยนไป</a:t>
            </a:r>
          </a:p>
          <a:p>
            <a:endParaRPr lang="th-TH" sz="1900" dirty="0" smtClean="0"/>
          </a:p>
          <a:p>
            <a:r>
              <a:rPr lang="th-TH" sz="1900" dirty="0" smtClean="0"/>
              <a:t>ปี พ.ศ. 2508 </a:t>
            </a:r>
            <a:r>
              <a:rPr lang="th-TH" sz="1900" dirty="0" err="1" smtClean="0"/>
              <a:t>เซอร์</a:t>
            </a:r>
            <a:r>
              <a:rPr lang="th-TH" sz="1900" dirty="0" smtClean="0"/>
              <a:t> </a:t>
            </a:r>
            <a:r>
              <a:rPr lang="th-TH" sz="1900" dirty="0" err="1" smtClean="0"/>
              <a:t>เอดวาร์ด</a:t>
            </a:r>
            <a:r>
              <a:rPr lang="th-TH" sz="1900" dirty="0" smtClean="0"/>
              <a:t> </a:t>
            </a:r>
            <a:r>
              <a:rPr lang="th-TH" sz="1900" dirty="0" err="1" smtClean="0"/>
              <a:t>บูลลาร์ด</a:t>
            </a:r>
            <a:r>
              <a:rPr lang="th-TH" sz="1900" dirty="0" smtClean="0"/>
              <a:t> (</a:t>
            </a:r>
            <a:r>
              <a:rPr lang="en-US" sz="1900" dirty="0" smtClean="0"/>
              <a:t>Sir </a:t>
            </a:r>
            <a:r>
              <a:rPr lang="en-US" sz="1900" dirty="0" err="1" smtClean="0"/>
              <a:t>EdwardBullard</a:t>
            </a:r>
            <a:r>
              <a:rPr lang="en-US" sz="1900" dirty="0" smtClean="0"/>
              <a:t>) </a:t>
            </a:r>
            <a:r>
              <a:rPr lang="th-TH" sz="1900" dirty="0" smtClean="0"/>
              <a:t>นักธรณีฟิสิกส์ชาวอังกฤษและคณะ ได้แสดงให้เห็นว่าสามารถต่าง ๆ มาเชื่อมต่อกันได้ โดยใช้ของทวีปที่ระดับ</a:t>
            </a:r>
          </a:p>
          <a:p>
            <a:r>
              <a:rPr lang="th-TH" sz="1900" dirty="0" smtClean="0"/>
              <a:t>ความลึก 2,000 เมตร จากระดับน้ำทะเล ซึ่งเป็นแนวลาดทวีปเพราะบริเวณดังกล่าวเกิดการกร่อนและการสะสมตัวของตะกอนน้อย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8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900" dirty="0" smtClean="0"/>
              <a:t> จากหลักฐานตามความเป็นจริงที่หินชั้น และหินอัคนีแทรกซ้อนส่วนใหญ่เกิดขึ้นมาตั้งแต่ยุคธรณีวิทยาในอดีต คือ................................................................................................. ในช่วง </a:t>
            </a:r>
            <a:r>
              <a:rPr lang="en-US" sz="1900" dirty="0" smtClean="0"/>
              <a:t>359 – 456 </a:t>
            </a:r>
            <a:r>
              <a:rPr lang="th-TH" sz="1900" dirty="0" smtClean="0"/>
              <a:t>ล้านปี ที่มีการค้นพบในทวีป.............................................................................................................................................................................. ซึ่งหินเหล่านี้ในอเมริกาเหนือจะพบที่ทางตอนเหนือของทวีป และยังพบหินเหล่านี้ในบางส่วนของทวีปออสเตรเลีย ตอนใต้ของทวีป</a:t>
            </a:r>
            <a:r>
              <a:rPr lang="th-TH" sz="1900" dirty="0" err="1" smtClean="0"/>
              <a:t>แอฟ</a:t>
            </a:r>
            <a:r>
              <a:rPr lang="th-TH" sz="1900" dirty="0" smtClean="0"/>
              <a:t>ริกา และทวีปแอน</a:t>
            </a:r>
            <a:r>
              <a:rPr lang="th-TH" sz="1900" dirty="0" err="1" smtClean="0"/>
              <a:t>ตาร์</a:t>
            </a:r>
            <a:r>
              <a:rPr lang="th-TH" sz="1900" dirty="0" smtClean="0"/>
              <a:t>กติกา ซึ่งเป็นหลักฐานที่แสดงให้เห็นว่า..................................................... ....................................................................................................................................................................................... .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9</a:t>
            </a:fld>
            <a:endParaRPr lang="th-T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หลักฐานการเปลี่ยนแปลงของอากาศที่ทำให้เกิดการสะสมตัวของตะกอนในบริเวณต่าง ๆ ของโลก</a:t>
            </a:r>
          </a:p>
          <a:p>
            <a:r>
              <a:rPr lang="th-TH" dirty="0" smtClean="0"/>
              <a:t>เช่น หินที่เกิดจากตะกอนธารน้ำแข็ง ซึ่งควรจะเกิดขึ้นบริเวณขั้วโลก แต่ปัจจุบันพบหินลักษณะนี้ใน</a:t>
            </a:r>
          </a:p>
          <a:p>
            <a:r>
              <a:rPr lang="th-TH" dirty="0" smtClean="0"/>
              <a:t>บริเวณชายทะเลทางตอนใต้ของ</a:t>
            </a:r>
            <a:r>
              <a:rPr lang="th-TH" dirty="0" err="1" smtClean="0"/>
              <a:t>แอฟ</a:t>
            </a:r>
            <a:r>
              <a:rPr lang="th-TH" dirty="0" smtClean="0"/>
              <a:t>ริกาและอินเดีย แสดงว่าแผ่นทวีปมีการเลื่อนที่หลังจากที่มีการสะสมตะกอนจากธารน้ำแข็ง ในระหว่างช่วง 280 ล้านปี ที่ผ่านมา พบหลักฐานว่าแผ่นดินบริเวณที่เคยเป็นส่วนของ</a:t>
            </a:r>
            <a:r>
              <a:rPr lang="th-TH" dirty="0" err="1" smtClean="0"/>
              <a:t>กอนด์</a:t>
            </a:r>
            <a:r>
              <a:rPr lang="th-TH" dirty="0" smtClean="0"/>
              <a:t>วานาถูกปกคลุมด้วยแผ่นน้ำแข็ง และเมื่อนำหลักฐานเกี่ยวกับหินตะกอนที่เกิดจากตัวกลางที่เป็นน้ำแข็งที่มีอายุเดียวกัน และทิศทางการเคลื่อนที่ของธารน้ำแข็งที่สังเกตได้จากรอยขูดในหินที่พบในทวีปต่าง ๆ ที่สอดคล้องกัน จึงเป็นหลักฐานที่สนับสนุนได้ว่าทวีปต่าง ๆ เคยเชื่อมต่อเป็นทวีปเดียวกันนักวิทยาศาสตร์เรียกสมัยน้ำแข็งที่เกิดขึ้นในช่วงปลายมหายุคพาลีโอโซอิกนี้ว่า สมัยน้ำแข็งคะรู (</a:t>
            </a:r>
            <a:r>
              <a:rPr lang="en-US" dirty="0" smtClean="0"/>
              <a:t>Karoo Ice Age)</a:t>
            </a:r>
            <a:endParaRPr lang="th-TH" dirty="0" smtClean="0"/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900" dirty="0" smtClean="0"/>
              <a:t>(ก่อนขึ้นมีโซ</a:t>
            </a:r>
            <a:r>
              <a:rPr lang="th-TH" sz="1900" dirty="0" err="1" smtClean="0"/>
              <a:t>ซอรัส</a:t>
            </a:r>
            <a:r>
              <a:rPr lang="th-TH" sz="1900" dirty="0" smtClean="0"/>
              <a:t>)การค้นพบซากดึกดำบรรพ์นักธรณีวิทยาเชื่อว่าซากดึกดำบรรพ์ของสิ่งมีชีวิตต่าง ๆ ในแต่ละแผ่นธรณีภาคน่าจะเป็นหลักฐานอีกอย่างหนึ่งที่ใช้ยืนยันเกี่ยวกับการเปลี่ยนแปลงธรณีภาคของโลกได้ จึงสำรวจซากดึกดำบรรพ์ของพืชและสัตว์ในทวีปต่าง ๆ และนำมาเทียบเคียงดูว่าเป็นพืชหรือสัตว์ของซีกโลกเหนือหรือซีกโลกใต้อยู่ในภูมิอากาศร้อนหรือเย็น ตลอดจนความเหมือนกันของชั้นหินที่พบซากเหล่านั้น เพราะถ้าเป็นหินที่เคยเกิดอยู่ในพื้นที่เดียวกันมาก่อน เมื่อแผ่นธรณีภาคแยกจากกันไปแล้ว ลักษณะของซากดึกบรรพ์และหินก็ควรจะเหมือนกัน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12</a:t>
            </a:fld>
            <a:endParaRPr lang="th-T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15</a:t>
            </a:fld>
            <a:endParaRPr lang="th-T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900" dirty="0" smtClean="0"/>
              <a:t>จากภาพจะเห็นว่าลักษณะที่โดดเด่นของพื้นมหาสมุทรแอตแลนติก ได้แก่ เทือกเขากลางมหาสมุทร ซึ่งเป็นเหมือนเทือกเขายาวที่โค้งอ้อม</a:t>
            </a:r>
          </a:p>
          <a:p>
            <a:r>
              <a:rPr lang="th-TH" sz="1900" dirty="0" smtClean="0"/>
              <a:t>ไปตามรูปร่างของขอบทวีป ด้านหนึ่งเกือบขนานกับชายฝั่งสหรัฐอเมริกา และอีกด้านหนึ่งขนานกับชายฝั่งทวีปยุโรปและ</a:t>
            </a:r>
            <a:r>
              <a:rPr lang="th-TH" sz="1900" dirty="0" err="1" smtClean="0"/>
              <a:t>แอฟ</a:t>
            </a:r>
            <a:r>
              <a:rPr lang="th-TH" sz="1900" dirty="0" smtClean="0"/>
              <a:t>ริกา นอกจากนั้นเทือกเขากลางมหาสมุทรยังมีรอยแยกตัวออกเป็นร่องลึกไปตลอดความยาวของเทือกเขาและมีรอยแตกตัดขวางบทสันเขานี้มากมายเป็นลักษณะของภูมิประเทศแบบหุบเขาทรุด (</a:t>
            </a:r>
            <a:r>
              <a:rPr lang="en-US" sz="1900" dirty="0" smtClean="0"/>
              <a:t>Rift valley) </a:t>
            </a:r>
            <a:r>
              <a:rPr lang="th-TH" sz="1900" dirty="0" smtClean="0"/>
              <a:t>รอยแตกเหล่านี้เป็นศูนย์กลางของการเกิดแผ่นดินไหวและภูเขาไฟระเบิด ส่วนเทือกเขาอื่น ๆ เป็นเทือกเขาเล็ก ๆ ที่กระจัด</a:t>
            </a:r>
          </a:p>
          <a:p>
            <a:r>
              <a:rPr lang="th-TH" sz="1900" dirty="0" smtClean="0"/>
              <a:t>กระจายอยู่ทั้งทางด้านตะวันตกและตะวันออกของพื้นมหาสมุทร และถ้ามองขึ้นไปที่ประเทศอังกฤษจะเห็นว่าเป็นเกาะที่อยู่บนไหล่ทวีปที่มีส่วนของแผ่นดินใต้พื้นนำต่อเนื่องกับทวีปยุโรป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19</a:t>
            </a:fld>
            <a:endParaRPr lang="th-TH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900" dirty="0" smtClean="0"/>
              <a:t>เมื่อเครื่องมือการสำรวจใต้ทะเลและมหาสมุทรได้รับการพัฒนาอย่างมาก ดังนั้นสำรวจมหาสมุทรใหญ่ทั้ง 3 แห่ง คือ แปซิฟิก แอตแลนติก และอินเดียรวมทั้งทะเลใกล้เคียง เมื่อ พ.ศ. 2503 ได้ข้อมูลด้านธรณีสมุทรศาสตร์ใหม่ที่เป็นประโยชน์ เช่น การพบ</a:t>
            </a:r>
            <a:r>
              <a:rPr lang="th-TH" sz="1900" dirty="0" err="1" smtClean="0"/>
              <a:t>หินบะซอลต์</a:t>
            </a:r>
            <a:r>
              <a:rPr lang="th-TH" sz="1900" dirty="0" smtClean="0"/>
              <a:t>ที่บริเวณร่องลึก หรือรอยแยกบริเวณ</a:t>
            </a:r>
          </a:p>
          <a:p>
            <a:r>
              <a:rPr lang="th-TH" sz="1900" dirty="0" smtClean="0"/>
              <a:t>เทือกเขากลางมหาสมุทร </a:t>
            </a:r>
            <a:r>
              <a:rPr lang="th-TH" sz="1900" dirty="0" err="1" smtClean="0"/>
              <a:t>หินบะซอลต์</a:t>
            </a:r>
            <a:r>
              <a:rPr lang="th-TH" sz="1900" dirty="0" smtClean="0"/>
              <a:t>ที่อยู่ไกลจากรอยแยกมีอายุมากกว่า</a:t>
            </a:r>
            <a:r>
              <a:rPr lang="th-TH" sz="1900" dirty="0" err="1" smtClean="0"/>
              <a:t>หินบะซอลต์</a:t>
            </a:r>
            <a:r>
              <a:rPr lang="th-TH" sz="1900" dirty="0" smtClean="0"/>
              <a:t>ที่อยู่ใกล้รอยแยก</a:t>
            </a:r>
          </a:p>
          <a:p>
            <a:r>
              <a:rPr lang="th-TH" sz="1900" dirty="0" smtClean="0"/>
              <a:t>    จากหลักฐานและข้อมูลดังกล่าวทำให้อธิบายได้ว่า เมื่อแผ่นธรณีเกิดรอยแยก แผ่นธรณีจะเกิดการเคลื่อนตัวออกจากกันอย่างช้า ๆ ตลอดเวลา ในขณะเดียวกันแมกมาจากใต้แผ่นธรณีจะถูกดันแทรกเสริมขึ้นมาตรงรอยแยกเกิด</a:t>
            </a:r>
            <a:r>
              <a:rPr lang="th-TH" sz="1900" dirty="0" err="1" smtClean="0"/>
              <a:t>หินบะซอลต์</a:t>
            </a:r>
            <a:r>
              <a:rPr lang="th-TH" sz="1900" dirty="0" smtClean="0"/>
              <a:t>เป็นเปลือกโลกใหม่เรื่อย ๆ ดังนั้นแผ่นธรณีบริเวณสันเขาใต้มหาสมุทร</a:t>
            </a:r>
          </a:p>
          <a:p>
            <a:r>
              <a:rPr lang="th-TH" sz="1900" dirty="0" smtClean="0"/>
              <a:t>จึงมีอายุน้อยที่สุดและบริเวณใกล้ขอบทวีปจะมีอายุมากกว่า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22</a:t>
            </a:fld>
            <a:endParaRPr lang="th-TH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th-TH" sz="1900" dirty="0" smtClean="0"/>
              <a:t>     ภาวะแม่เหล็กโลกบรรพกาล ( </a:t>
            </a:r>
            <a:r>
              <a:rPr lang="en-US" sz="1900" dirty="0" err="1" smtClean="0"/>
              <a:t>paleomagnetism</a:t>
            </a:r>
            <a:r>
              <a:rPr lang="en-US" sz="1900" dirty="0" smtClean="0"/>
              <a:t> ) </a:t>
            </a:r>
            <a:r>
              <a:rPr lang="th-TH" sz="1900" dirty="0" smtClean="0"/>
              <a:t>หมายถึงร่องรอยสนามแม่เหล็กโลกในอดีต เป็นหลักฐานอีกอย่างหนึ่ง โดยใช้หลักที่ว่าในอดีตเหล็กที่เกิดปนกับแร่อื่น ๆ ( ก่อนที่จะมีการแข็งตัวกลายเป็นหิน) จะมีการเรียงตัวในรูปแบบที่เกิดจากการเหนี่ยวนำของสนามแม่เหล็กโลกในขณะนั้น ต่อมาเมื่อมีการแข็งตัวเป็นหิน เหล็กนั้นจะมีสมบัติคล้ายเข็มทิศที่ถูกเก็บฝังอยู่ในเนื้อหินเป็นระยะเวลานาน เมื่อนำตัวอย่างหินซึ่งทราบตำแหน่ง (พิกัด) ที่เก็บ มาวัดหาค่ามุมเอียงเทของชั้นหิน วัดค่าความเข้มของสนามแม่เหล็กในห้องปฏิบัติการ รวมทั้งคำนวณหาค่าต่าง ๆ ที่เกี่ยวข้อง จะได้ข้อมูลเบื้องต้นของภาวะแม่เหล็กในอดีตกาล เช่น ทิศทาง และความเข้ม ของสนามแม่เหล็กในสมัยนั้น เมื่อนำข้อมูลที่ได้มาเขียนกราฟ จะสามารถหาค่าภาวะแม่เหล็กโบราณ ค่าละติจูดโบราณ ตำแหน่งและขั้วแม่เหล็กโบราณได้ ค่าเหล่านี้จะถูกนำมาแปลความหมาย และคำนวณหาตำแหน่งดั้งเดิมของพื้นที่ในอดีต เพื่อยืนยันการเคลื่อนที่ของแผ่นทวีปได้ </a:t>
            </a:r>
          </a:p>
          <a:p>
            <a:r>
              <a:rPr lang="th-TH" sz="1900" dirty="0" smtClean="0"/>
              <a:t>     จากหลักฐานต่าง ๆ ที่ได้จากการศึกษาค้นคว้า ทำให้นักธรณีวิทยาได้แนวคิดเกี่ยวกับโลกว่า จริง ๆ แล้วโลกไม่เคยคงสภาพหยุดนิ่ง มีการเปลี่ยนแปลงตลอดเวลาตั้งแต่อดีตจนถึงปัจจุบัน ใช้เวลายาวนานกว่า 250 ล้านปี มีผลให้พื้นผิวโลกชั้นธรณีภาคแตกออกเป็นแผ่นธรณีภาคขนาดต่าง ๆ และทุกแผ่นกำลัง</a:t>
            </a:r>
          </a:p>
          <a:p>
            <a:r>
              <a:rPr lang="th-TH" sz="1900" dirty="0" smtClean="0"/>
              <a:t>เคลื่อนที่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23</a:t>
            </a:fld>
            <a:endParaRPr lang="th-TH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900" dirty="0" smtClean="0"/>
              <a:t>ในการศึกษาภาวะแม่เหล็กโลกบรรพกาล เราจะศึกษาจากภายใน</a:t>
            </a:r>
            <a:r>
              <a:rPr lang="th-TH" sz="1900" dirty="0" err="1" smtClean="0"/>
              <a:t>หินบะซอลต์</a:t>
            </a:r>
            <a:r>
              <a:rPr lang="th-TH" sz="1900" dirty="0" smtClean="0"/>
              <a:t> เนื่องจากมีแร่</a:t>
            </a:r>
            <a:r>
              <a:rPr lang="th-TH" sz="1900" dirty="0" err="1" smtClean="0"/>
              <a:t>แมกนีไทด์</a:t>
            </a:r>
            <a:r>
              <a:rPr lang="th-TH" sz="1900" dirty="0" smtClean="0"/>
              <a:t> (</a:t>
            </a:r>
            <a:r>
              <a:rPr lang="en-US" sz="1900" dirty="0" smtClean="0"/>
              <a:t>Fe</a:t>
            </a:r>
            <a:r>
              <a:rPr lang="en-US" sz="1900" baseline="-25000" dirty="0" smtClean="0"/>
              <a:t>3</a:t>
            </a:r>
            <a:r>
              <a:rPr lang="en-US" sz="1900" dirty="0" smtClean="0"/>
              <a:t>O</a:t>
            </a:r>
            <a:r>
              <a:rPr lang="en-US" sz="1900" baseline="-25000" dirty="0" smtClean="0"/>
              <a:t>4</a:t>
            </a:r>
            <a:r>
              <a:rPr lang="th-TH" sz="1900" dirty="0" smtClean="0"/>
              <a:t>) เป็นองค์ประกอบ ซึ่งแร่ชนิดนี้จะแสดงภาวการณ์เป็นแม่เหล็ก เปรียบเสมือนเป็นแม่เหล็กธรรมชาติ จะถูกเหนี่ยวนำโดยแม่เหล็กโลก ทำให้ขั้วของแร่</a:t>
            </a:r>
            <a:r>
              <a:rPr lang="th-TH" sz="1900" dirty="0" err="1" smtClean="0"/>
              <a:t>แมกนี</a:t>
            </a:r>
            <a:r>
              <a:rPr lang="th-TH" sz="1900" dirty="0" smtClean="0"/>
              <a:t>ไทต์ซึ่งเป็นแม่เหล็กมีขั้วเหนือ หันไปยังขั้วใต้ ของแม่เหล็กโลก และขั้วใต้ของแม่เหล็กจะหันไปยังขั้วเหนือของแม่เหล็กโลก 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24</a:t>
            </a:fld>
            <a:endParaRPr lang="th-TH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900" dirty="0" smtClean="0">
                <a:latin typeface="2005_iannnnnGMO" pitchFamily="2" charset="0"/>
                <a:cs typeface="2005_iannnnnGMO" pitchFamily="2" charset="0"/>
              </a:rPr>
              <a:t> การหมุนเวียนของกระแสความร้อนภายในโลกมีลักษณะเช่นเดียวกับการเดือดของน้ำในแก้ว กล่าวคือ โลกส่งผ่านความร้อนจากแก่นโลกขึ้นมาสู่ชั้นแมน</a:t>
            </a:r>
            <a:r>
              <a:rPr lang="th-TH" sz="1900" dirty="0" err="1" smtClean="0">
                <a:latin typeface="2005_iannnnnGMO" pitchFamily="2" charset="0"/>
                <a:cs typeface="2005_iannnnnGMO" pitchFamily="2" charset="0"/>
              </a:rPr>
              <a:t>เทิล</a:t>
            </a:r>
            <a:r>
              <a:rPr lang="th-TH" sz="1900" dirty="0" smtClean="0">
                <a:latin typeface="2005_iannnnnGMO" pitchFamily="2" charset="0"/>
                <a:cs typeface="2005_iannnnnGMO" pitchFamily="2" charset="0"/>
              </a:rPr>
              <a:t> ซึ่งมีลักษณะเป็นของไหลที่มีลักษณะกึ่งแข็งกึ่งเหลว และผลักดันให้สารในชั้นนี้หมุนเวียนจากส่วนล่างขึ้นไปสู่ส่วนบน ส่งผลให้เปลือกโลกซึ่งเป็นของแข็งปิดทับอยู่บนสุดเกิดการแตกเป็นแผ่น (</a:t>
            </a:r>
            <a:r>
              <a:rPr lang="en-US" sz="1900" dirty="0" smtClean="0">
                <a:latin typeface="2005_iannnnnGMO" pitchFamily="2" charset="0"/>
                <a:cs typeface="2005_iannnnnGMO" pitchFamily="2" charset="0"/>
              </a:rPr>
              <a:t>Plate) </a:t>
            </a:r>
            <a:r>
              <a:rPr lang="th-TH" sz="1900" dirty="0" smtClean="0">
                <a:latin typeface="2005_iannnnnGMO" pitchFamily="2" charset="0"/>
                <a:cs typeface="2005_iannnnnGMO" pitchFamily="2" charset="0"/>
              </a:rPr>
              <a:t>และเคลื่อนที่</a:t>
            </a:r>
          </a:p>
          <a:p>
            <a:endParaRPr lang="th-TH" sz="1900" dirty="0" smtClean="0">
              <a:latin typeface="2005_iannnnnGMO" pitchFamily="2" charset="0"/>
              <a:cs typeface="2005_iannnnnGMO" pitchFamily="2" charset="0"/>
            </a:endParaRP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การหมุนเวียนของกระแสความร้อนภายในโลก ทำ ให้โลกส่งผ่านความร้อนจากแก่นโลกขึ้นมาสู่ชั้นแมน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เทิล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ซึ่งมีลักษณะเป็นของไหล (มีสถานะกึ่งแข็งกึ่งเหลว) และผลักดันให้สารในชั้นนี้หมุนเวียนจากส่วนล่างขึ้นไปสู่ส่วนบนส่งผลให้เปลือกโลกซึ่งเป็นของแข็งปิดทับอยู่บนสุดแตกเป็นแผ่น (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Plate)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และเคลื่อนที่ในลักษณะเข้าหากันแยกออกจากกัน หรือไถลตัวขนานออกจากกัน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25</a:t>
            </a:fld>
            <a:endParaRPr lang="th-TH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90478">
              <a:defRPr/>
            </a:pPr>
            <a:r>
              <a:rPr lang="th-TH" sz="1900" dirty="0" smtClean="0"/>
              <a:t>แผ่นธรณีแต่ละแผ่นจะมีการเคลื่อนตัวและทิศทางการเคลื่อนที่ที่แน่นอน การเคลื่อนที่ของแผ่นธรณีจะทำเกิดปรากฎการณ์ต่างๆ  ของธรรมชาติหลายอย่าง ซึ่งจะเกิดขึ้นบริเวณรอยต่อระหว่างแผ่นธรณี</a:t>
            </a:r>
            <a:endParaRPr lang="en-US" sz="1900" dirty="0" smtClean="0"/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28</a:t>
            </a:fld>
            <a:endParaRPr lang="th-TH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29</a:t>
            </a:fld>
            <a:endParaRPr lang="th-TH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7ABB-26DB-4F22-AAEE-826679CEE7FE}" type="slidenum">
              <a:rPr lang="th-TH" smtClean="0"/>
              <a:pPr/>
              <a:t>30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4065DB-EE8D-4C1A-A6E9-7B2C2014747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10290-B3DF-402B-8334-D2D1D136CB7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86896-9A3F-4255-A89F-269F58DC824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4A692-DE82-4A1C-AF79-BA1477093E6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79539-25AC-4E3F-BDFA-1A554900DE8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D15994-B84F-4CB7-97F1-0B8498CCB82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F096D-5DC7-407A-B9ED-0B1EA13BCA0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E5310-589C-4177-B551-A687AFD5D9C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DF32A-EE7C-4C4D-A023-CDC575B7401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10CB2-B198-4D0B-80E5-912AEDD6421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D9D69-7D96-4B0D-9384-FDDF94F9EDE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109EE5E-D96C-4780-92C2-9E9DFECBA7BB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//upload.wikimedia.org/wikipedia/commons/5/53/Pangaea_continents.p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//upload.wikimedia.org/wikipedia/commons/1/10/Snider-Pellegrini_Wegener_fossil_map.sv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357158" y="928670"/>
            <a:ext cx="8286808" cy="2571768"/>
          </a:xfrm>
        </p:spPr>
        <p:txBody>
          <a:bodyPr/>
          <a:lstStyle/>
          <a:p>
            <a:r>
              <a:rPr lang="th-TH" sz="12000" dirty="0" smtClean="0">
                <a:solidFill>
                  <a:srgbClr val="FF9999"/>
                </a:solidFill>
                <a:latin typeface="2005_iannnnnGTO" pitchFamily="2" charset="0"/>
                <a:cs typeface="2005_iannnnnGTO" pitchFamily="2" charset="0"/>
              </a:rPr>
              <a:t>การเปลี่ยนแปลงธรณีภาค</a:t>
            </a:r>
            <a:endParaRPr lang="es-ES" sz="12000" dirty="0">
              <a:solidFill>
                <a:srgbClr val="FF9999"/>
              </a:solidFill>
              <a:latin typeface="2005_iannnnnGTO" pitchFamily="2" charset="0"/>
              <a:cs typeface="2005_iannnnnGT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29058" y="3071810"/>
            <a:ext cx="20002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000" dirty="0" smtClean="0">
                <a:solidFill>
                  <a:srgbClr val="A50021"/>
                </a:solidFill>
                <a:latin typeface="2005_iannnnnMTV" pitchFamily="2" charset="0"/>
                <a:cs typeface="2005_iannnnnMTV" pitchFamily="2" charset="0"/>
              </a:rPr>
              <a:t>ธรณีภาค</a:t>
            </a:r>
            <a:endParaRPr lang="th-TH" sz="4000" dirty="0">
              <a:solidFill>
                <a:srgbClr val="A50021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388" y="1714488"/>
            <a:ext cx="2071702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dirty="0" smtClean="0">
                <a:latin typeface="2005_iannnnnMTV" pitchFamily="2" charset="0"/>
                <a:cs typeface="2005_iannnnnMTV" pitchFamily="2" charset="0"/>
              </a:rPr>
              <a:t>แผ่นธรณีภาค                        และการเคลื่อนที่</a:t>
            </a:r>
            <a:endParaRPr lang="th-TH" sz="2800" dirty="0"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388" y="4143380"/>
            <a:ext cx="228601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dirty="0" smtClean="0">
                <a:latin typeface="2005_iannnnnMTV" pitchFamily="2" charset="0"/>
                <a:cs typeface="2005_iannnnnMTV" pitchFamily="2" charset="0"/>
              </a:rPr>
              <a:t>ลักษณะรอยต่อของแผ่นธรณีภาคแบบต่างๆ</a:t>
            </a:r>
            <a:endParaRPr lang="th-TH" sz="2800" dirty="0"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2928934"/>
            <a:ext cx="2071702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dirty="0" smtClean="0">
                <a:latin typeface="2005_iannnnnMTV" pitchFamily="2" charset="0"/>
                <a:cs typeface="2005_iannnnnMTV" pitchFamily="2" charset="0"/>
              </a:rPr>
              <a:t>หลักฐานและข้อมูลทางธรณีวิทยา</a:t>
            </a:r>
            <a:endParaRPr lang="th-TH" sz="2800" dirty="0">
              <a:latin typeface="2005_iannnnnMTV" pitchFamily="2" charset="0"/>
              <a:cs typeface="2005_iannnnnMTV" pitchFamily="2" charset="0"/>
            </a:endParaRPr>
          </a:p>
        </p:txBody>
      </p:sp>
      <p:cxnSp>
        <p:nvCxnSpPr>
          <p:cNvPr id="12" name="ตัวเชื่อมต่อโค้ง 11"/>
          <p:cNvCxnSpPr/>
          <p:nvPr/>
        </p:nvCxnSpPr>
        <p:spPr>
          <a:xfrm rot="5400000" flipH="1" flipV="1">
            <a:off x="5250661" y="1893083"/>
            <a:ext cx="857256" cy="1357322"/>
          </a:xfrm>
          <a:prstGeom prst="curvedConnector2">
            <a:avLst/>
          </a:prstGeom>
          <a:ln w="57150">
            <a:solidFill>
              <a:srgbClr val="FF5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รูปร่าง 28"/>
          <p:cNvCxnSpPr/>
          <p:nvPr/>
        </p:nvCxnSpPr>
        <p:spPr>
          <a:xfrm rot="16200000" flipH="1">
            <a:off x="5247414" y="3610843"/>
            <a:ext cx="863750" cy="1357322"/>
          </a:xfrm>
          <a:prstGeom prst="curvedConnector2">
            <a:avLst/>
          </a:prstGeom>
          <a:ln w="57150">
            <a:solidFill>
              <a:srgbClr val="FF5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ลูกศรเชื่อมต่อแบบตรง 30"/>
          <p:cNvCxnSpPr/>
          <p:nvPr/>
        </p:nvCxnSpPr>
        <p:spPr>
          <a:xfrm rot="10800000" flipV="1">
            <a:off x="3143241" y="3425752"/>
            <a:ext cx="714380" cy="3247"/>
          </a:xfrm>
          <a:prstGeom prst="straightConnector1">
            <a:avLst/>
          </a:prstGeom>
          <a:ln w="57150">
            <a:solidFill>
              <a:srgbClr val="FF5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14282" y="1714488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solidFill>
                  <a:srgbClr val="00B050"/>
                </a:solidFill>
                <a:latin typeface="2005_iannnnnGMO" pitchFamily="2" charset="0"/>
                <a:cs typeface="2005_iannnnnGMO" pitchFamily="2" charset="0"/>
              </a:rPr>
              <a:t>รอยต่อของแผ่นธรณีภาค</a:t>
            </a:r>
            <a:endParaRPr lang="th-TH" sz="2400" dirty="0">
              <a:solidFill>
                <a:srgbClr val="00B050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86050" y="1357298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dirty="0" smtClean="0">
                <a:solidFill>
                  <a:srgbClr val="660066"/>
                </a:solidFill>
                <a:latin typeface="2005_iannnnnGMO" pitchFamily="2" charset="0"/>
                <a:cs typeface="2005_iannnnnGMO" pitchFamily="2" charset="0"/>
              </a:rPr>
              <a:t>รอยแยกของแผ่นธรณีภาคและอายุของหินบนเทือกเขากลางมหาสมุทร</a:t>
            </a:r>
            <a:endParaRPr lang="th-TH" sz="2400" dirty="0">
              <a:solidFill>
                <a:srgbClr val="660066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406" y="4396095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สนามแม่เหล็กโลกโบราณ</a:t>
            </a:r>
            <a:endParaRPr lang="th-TH" sz="2400" dirty="0">
              <a:solidFill>
                <a:srgbClr val="3333CC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28728" y="5072074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solidFill>
                  <a:srgbClr val="800000"/>
                </a:solidFill>
                <a:latin typeface="2005_iannnnnGMO" pitchFamily="2" charset="0"/>
                <a:cs typeface="2005_iannnnnGMO" pitchFamily="2" charset="0"/>
              </a:rPr>
              <a:t>การเปลี่ยนแปลงของอากาศ</a:t>
            </a:r>
            <a:endParaRPr lang="th-TH" sz="2400" dirty="0">
              <a:solidFill>
                <a:srgbClr val="800000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14678" y="4572008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การค้นพบซากดึกดำบรรพ์</a:t>
            </a:r>
            <a:endParaRPr lang="th-TH" sz="2400" dirty="0">
              <a:solidFill>
                <a:srgbClr val="FF0066"/>
              </a:solidFill>
              <a:latin typeface="2005_iannnnnGMO" pitchFamily="2" charset="0"/>
              <a:cs typeface="2005_iannnnnGMO" pitchFamily="2" charset="0"/>
            </a:endParaRPr>
          </a:p>
        </p:txBody>
      </p:sp>
      <p:cxnSp>
        <p:nvCxnSpPr>
          <p:cNvPr id="39" name="ลูกศรเชื่อมต่อแบบตรง 38"/>
          <p:cNvCxnSpPr/>
          <p:nvPr/>
        </p:nvCxnSpPr>
        <p:spPr>
          <a:xfrm rot="16200000" flipV="1">
            <a:off x="1214414" y="2214554"/>
            <a:ext cx="571504" cy="571504"/>
          </a:xfrm>
          <a:prstGeom prst="straightConnector1">
            <a:avLst/>
          </a:prstGeom>
          <a:ln w="28575">
            <a:solidFill>
              <a:srgbClr val="FF5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ลูกศรเชื่อมต่อแบบตรง 39"/>
          <p:cNvCxnSpPr/>
          <p:nvPr/>
        </p:nvCxnSpPr>
        <p:spPr>
          <a:xfrm flipV="1">
            <a:off x="2000232" y="2143116"/>
            <a:ext cx="714380" cy="642942"/>
          </a:xfrm>
          <a:prstGeom prst="straightConnector1">
            <a:avLst/>
          </a:prstGeom>
          <a:ln w="28575">
            <a:solidFill>
              <a:srgbClr val="FF5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ลูกศรเชื่อมต่อแบบตรง 43"/>
          <p:cNvCxnSpPr/>
          <p:nvPr/>
        </p:nvCxnSpPr>
        <p:spPr>
          <a:xfrm rot="10800000" flipV="1">
            <a:off x="1285852" y="4000504"/>
            <a:ext cx="642942" cy="428628"/>
          </a:xfrm>
          <a:prstGeom prst="straightConnector1">
            <a:avLst/>
          </a:prstGeom>
          <a:ln w="28575">
            <a:solidFill>
              <a:srgbClr val="FF5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ลูกศรเชื่อมต่อแบบตรง 47"/>
          <p:cNvCxnSpPr>
            <a:endCxn id="36" idx="0"/>
          </p:cNvCxnSpPr>
          <p:nvPr/>
        </p:nvCxnSpPr>
        <p:spPr>
          <a:xfrm rot="16200000" flipH="1">
            <a:off x="1982374" y="4375555"/>
            <a:ext cx="1000130" cy="392907"/>
          </a:xfrm>
          <a:prstGeom prst="straightConnector1">
            <a:avLst/>
          </a:prstGeom>
          <a:ln w="28575">
            <a:solidFill>
              <a:srgbClr val="FF5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ลูกศรเชื่อมต่อแบบตรง 50"/>
          <p:cNvCxnSpPr/>
          <p:nvPr/>
        </p:nvCxnSpPr>
        <p:spPr>
          <a:xfrm>
            <a:off x="2928926" y="4071942"/>
            <a:ext cx="1143008" cy="500066"/>
          </a:xfrm>
          <a:prstGeom prst="straightConnector1">
            <a:avLst/>
          </a:prstGeom>
          <a:ln w="28575">
            <a:solidFill>
              <a:srgbClr val="FF5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285984" y="302105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แผ่นธรณีภาคและการเคลื่อนที่</a:t>
            </a:r>
            <a:endParaRPr lang="th-TH" sz="44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71472" y="1643050"/>
            <a:ext cx="80010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	ในปี พ.ศ. 2458 นักอุตุนิยมวิทยาชาวเยอรมันชื่อ </a:t>
            </a:r>
            <a:r>
              <a:rPr lang="th-TH" sz="32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ดร.</a:t>
            </a:r>
            <a:r>
              <a:rPr lang="th-TH" sz="32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อัลเฟรด</a:t>
            </a:r>
            <a:r>
              <a:rPr lang="th-TH" sz="32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                 </a:t>
            </a:r>
            <a:r>
              <a:rPr lang="th-TH" sz="32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เว</a:t>
            </a:r>
            <a:r>
              <a:rPr lang="th-TH" sz="32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เก</a:t>
            </a:r>
            <a:r>
              <a:rPr lang="th-TH" sz="32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เนอร์</a:t>
            </a:r>
            <a:r>
              <a:rPr lang="th-TH" sz="32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 ได้ตั้งสมมตฐานว่าผืนแผ่นดินทั้งหมดบนโลกแต่เดิมเป็นแผ่นดินผืนเดียวกันเรียกว่า </a:t>
            </a:r>
            <a:r>
              <a:rPr lang="th-TH" sz="32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พันเจีย</a:t>
            </a:r>
            <a:r>
              <a:rPr lang="th-TH" sz="32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 (</a:t>
            </a:r>
            <a:r>
              <a:rPr lang="en-US" sz="32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Pangaea) </a:t>
            </a:r>
            <a:r>
              <a:rPr lang="th-TH" sz="32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เป็นภาษา</a:t>
            </a:r>
            <a:r>
              <a:rPr lang="th-TH" sz="3200" dirty="0" err="1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กรีก</a:t>
            </a:r>
            <a:r>
              <a:rPr lang="th-TH" sz="32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แปลว่า แผ่นดินทั้งหมด </a:t>
            </a:r>
            <a:r>
              <a:rPr lang="th-TH" sz="3200" dirty="0" err="1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พันเจีย</a:t>
            </a:r>
            <a:r>
              <a:rPr lang="th-TH" sz="32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เป็นมหาทวีปที่ปกคลุมพื้นที่จากขั้วโลกเหนือ-                 ขั้วโลกใต้ล้อมรอบด้วย</a:t>
            </a:r>
            <a:r>
              <a:rPr lang="th-TH" sz="32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มหาสมุทรพัน</a:t>
            </a:r>
            <a:r>
              <a:rPr lang="th-TH" sz="32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ทาลัส</a:t>
            </a:r>
            <a:endParaRPr lang="th-TH" sz="3200" dirty="0" smtClean="0">
              <a:solidFill>
                <a:srgbClr val="FF0066"/>
              </a:solidFill>
              <a:latin typeface="2005_iannnnnGMO" pitchFamily="2" charset="0"/>
              <a:cs typeface="2005_iannnnnGMO" pitchFamily="2" charset="0"/>
            </a:endParaRPr>
          </a:p>
          <a:p>
            <a:pPr algn="thaiDist"/>
            <a:endParaRPr lang="en-US" sz="3200" dirty="0">
              <a:solidFill>
                <a:srgbClr val="3333CC"/>
              </a:solidFill>
              <a:latin typeface="2005_iannnnnGMO" pitchFamily="2" charset="0"/>
              <a:cs typeface="2005_iannnnnGM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ไฟล์:Pangaea continents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14" y="190500"/>
            <a:ext cx="5753735" cy="6477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/>
          <p:nvPr/>
        </p:nvSpPr>
        <p:spPr>
          <a:xfrm>
            <a:off x="5181600" y="533400"/>
            <a:ext cx="35365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5050"/>
                </a:solidFill>
                <a:latin typeface="TH Fah kwang" pitchFamily="2" charset="-34"/>
                <a:cs typeface="TH Fah kwang" pitchFamily="2" charset="-34"/>
              </a:rPr>
              <a:t>Pangaea </a:t>
            </a:r>
            <a:r>
              <a:rPr lang="en-US" sz="3600" b="1" dirty="0" smtClean="0">
                <a:solidFill>
                  <a:srgbClr val="FF5050"/>
                </a:solidFill>
                <a:latin typeface="TH Fah kwang" pitchFamily="2" charset="-34"/>
                <a:cs typeface="TH Fah kwang" pitchFamily="2" charset="-34"/>
              </a:rPr>
              <a:t>continents</a:t>
            </a:r>
            <a:endParaRPr lang="th-TH" sz="3600" b="1" dirty="0">
              <a:solidFill>
                <a:srgbClr val="FF5050"/>
              </a:solidFill>
              <a:latin typeface="TH Fah kwang" pitchFamily="2" charset="-34"/>
              <a:cs typeface="TH Fah kwang" pitchFamily="2" charset="-34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5029199" y="3100552"/>
            <a:ext cx="33812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>
                <a:solidFill>
                  <a:srgbClr val="002060"/>
                </a:solidFill>
                <a:latin typeface="TH Fah kwang" pitchFamily="2" charset="-34"/>
                <a:cs typeface="TH Fah kwang" pitchFamily="2" charset="-34"/>
              </a:rPr>
              <a:t>มหาทวีปแพนเจีย </a:t>
            </a:r>
            <a:r>
              <a:rPr lang="th-TH" sz="2400" b="1" dirty="0" smtClean="0">
                <a:solidFill>
                  <a:srgbClr val="002060"/>
                </a:solidFill>
                <a:latin typeface="TH Fah kwang" pitchFamily="2" charset="-34"/>
                <a:cs typeface="TH Fah kwang" pitchFamily="2" charset="-34"/>
              </a:rPr>
              <a:t>เป็น</a:t>
            </a:r>
            <a:r>
              <a:rPr lang="th-TH" sz="2400" b="1" dirty="0">
                <a:solidFill>
                  <a:srgbClr val="002060"/>
                </a:solidFill>
                <a:latin typeface="TH Fah kwang" pitchFamily="2" charset="-34"/>
                <a:cs typeface="TH Fah kwang" pitchFamily="2" charset="-34"/>
              </a:rPr>
              <a:t>มหาทวีป อยู่ในช่วง มหายุคพาลีโอโซอิก และ มหายุคมีโซโซอิก เมื่อ 250 ล้านปีที่แล้ว ก่อนที่ทวีปต่าง ๆ จะแยกตัวกัน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tang\LESA 1.9.5\7\plate\plate_move\pangaea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62" y="1066800"/>
            <a:ext cx="8288380" cy="4800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/>
          <p:nvPr/>
        </p:nvSpPr>
        <p:spPr>
          <a:xfrm>
            <a:off x="3200400" y="6096000"/>
            <a:ext cx="31806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โลกเมื่อ 200 ล้านปีก่อน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2" descr="http://www.vcharkarn.com/userfiles/213156/1%20(28)(1).jpg"/>
          <p:cNvPicPr/>
          <p:nvPr/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9143999" cy="6072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2844" y="285728"/>
            <a:ext cx="8858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และสมมติฐานการเคลื่อนที่ของทวีป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ของเว</a:t>
            </a:r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เก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เนอร์</a:t>
            </a:r>
            <a:endParaRPr lang="th-TH" sz="44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71472" y="1720982"/>
            <a:ext cx="47163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1.</a:t>
            </a:r>
            <a:r>
              <a:rPr lang="th-TH" sz="40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 หลักฐานจากรอยต่อของขอบทวีป</a:t>
            </a:r>
            <a:endParaRPr lang="en-US" sz="4000" dirty="0">
              <a:solidFill>
                <a:srgbClr val="FF0066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00034" y="2643182"/>
            <a:ext cx="81438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2.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 หลักฐานจากความคล้ายคลึงกันของกลุ่มหินและแนวภูเขา</a:t>
            </a:r>
            <a:endParaRPr kumimoji="0" lang="th-TH" sz="400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00034" y="3578370"/>
            <a:ext cx="8572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3.</a:t>
            </a:r>
            <a:r>
              <a:rPr lang="th-TH" sz="40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 หลักฐานจากหินที่เกิดจากการสะสมตัวของตะกอนจากธารน้ำแข็ง</a:t>
            </a:r>
            <a:endParaRPr lang="th-TH" sz="4000" dirty="0">
              <a:solidFill>
                <a:srgbClr val="FF0066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556086" y="4578502"/>
            <a:ext cx="45159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4.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 หลักฐานการพบซากดึกดำบรรพ์</a:t>
            </a:r>
            <a:endParaRPr kumimoji="0" lang="th-TH" sz="400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2005_iannnnnMTV" pitchFamily="2" charset="0"/>
              <a:cs typeface="2005_iannnnnMTV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2844" y="285728"/>
            <a:ext cx="8858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และสมมติฐานการเคลื่อนที่ของทวีป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ของเว</a:t>
            </a:r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เก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เนอร์</a:t>
            </a:r>
            <a:endParaRPr lang="th-TH" sz="44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57158" y="1571612"/>
            <a:ext cx="507209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1.</a:t>
            </a:r>
            <a:r>
              <a:rPr lang="th-TH" sz="40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 หลักฐานจากรอยต่อของขอบทวีป</a:t>
            </a:r>
            <a:endParaRPr lang="en-US" sz="4000" dirty="0">
              <a:solidFill>
                <a:srgbClr val="FF0066"/>
              </a:solidFill>
              <a:latin typeface="2005_iannnnnMTV" pitchFamily="2" charset="0"/>
              <a:cs typeface="2005_iannnnnMTV" pitchFamily="2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428868"/>
            <a:ext cx="635798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2844" y="285728"/>
            <a:ext cx="8858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และสมมติฐานการเคลื่อนที่ของทวีป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ของเว</a:t>
            </a:r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เก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เนอร์</a:t>
            </a:r>
            <a:endParaRPr lang="th-TH" sz="44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4282" y="1571612"/>
            <a:ext cx="8143868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2.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 หลักฐานจากความคล้ายคลึงกันของกลุ่มหินและแนวภูเขา</a:t>
            </a:r>
            <a:endParaRPr kumimoji="0" lang="th-TH" sz="400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2005_iannnnnMTV" pitchFamily="2" charset="0"/>
              <a:cs typeface="2005_iannnnnMTV" pitchFamily="2" charset="0"/>
            </a:endParaRPr>
          </a:p>
        </p:txBody>
      </p:sp>
      <p:pic>
        <p:nvPicPr>
          <p:cNvPr id="6" name="รูปภาพ 5"/>
          <p:cNvPicPr/>
          <p:nvPr/>
        </p:nvPicPr>
        <p:blipFill>
          <a:blip r:embed="rId3"/>
          <a:srcRect l="3634" t="2439" r="9951"/>
          <a:stretch>
            <a:fillRect/>
          </a:stretch>
        </p:blipFill>
        <p:spPr bwMode="auto">
          <a:xfrm rot="10800000">
            <a:off x="500034" y="2500304"/>
            <a:ext cx="7858180" cy="400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2844" y="285728"/>
            <a:ext cx="8858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และสมมติฐานการเคลื่อนที่ของทวีป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ของเว</a:t>
            </a:r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เก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เนอร์</a:t>
            </a:r>
            <a:endParaRPr lang="th-TH" sz="44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14282" y="1500174"/>
            <a:ext cx="8715436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3.</a:t>
            </a:r>
            <a:r>
              <a:rPr lang="th-TH" sz="4000" dirty="0" smtClean="0">
                <a:solidFill>
                  <a:srgbClr val="FF0066"/>
                </a:solidFill>
                <a:latin typeface="2005_iannnnnMTV" pitchFamily="2" charset="0"/>
                <a:cs typeface="2005_iannnnnMTV" pitchFamily="2" charset="0"/>
              </a:rPr>
              <a:t> หลักฐานจากหินที่เกิดจากการสะสมตัวของตะกอนจากธารน้ำแข็ง</a:t>
            </a:r>
            <a:endParaRPr lang="th-TH" sz="4000" dirty="0">
              <a:solidFill>
                <a:srgbClr val="FF0066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57158" y="2428868"/>
            <a:ext cx="85725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 smtClean="0">
                <a:solidFill>
                  <a:srgbClr val="00B050"/>
                </a:solidFill>
                <a:latin typeface="4711_AtNoon_BigHead" pitchFamily="2" charset="0"/>
                <a:cs typeface="4711_AtNoon_BigHead" pitchFamily="2" charset="0"/>
                <a:sym typeface="Wingdings"/>
              </a:rPr>
              <a:t></a:t>
            </a:r>
            <a:r>
              <a:rPr lang="en-US" sz="2800" dirty="0" smtClean="0">
                <a:solidFill>
                  <a:srgbClr val="00B050"/>
                </a:solidFill>
                <a:latin typeface="4711_AtNoon_BigHead" pitchFamily="2" charset="0"/>
                <a:cs typeface="4711_AtNoon_BigHead" pitchFamily="2" charset="0"/>
                <a:sym typeface="Wingdings"/>
              </a:rPr>
              <a:t> </a:t>
            </a:r>
            <a:r>
              <a:rPr lang="th-TH" sz="2800" dirty="0" smtClean="0">
                <a:solidFill>
                  <a:srgbClr val="00B050"/>
                </a:solidFill>
                <a:latin typeface="4711_AtNoon_BigHead" pitchFamily="2" charset="0"/>
                <a:cs typeface="4711_AtNoon_BigHead" pitchFamily="2" charset="0"/>
              </a:rPr>
              <a:t>หลักฐานการเปลี่ยนแปลงของอากาศที่ทำให้เกิดการสะสมตัวของตะกอนในบริเวณต่าง ๆ ของโลก เช่น หินที่เกิดจากตะกอนธารน้ำแข็ง ซึ่งควรจะเกิดขึ้นบริเวณขั้วโลก </a:t>
            </a:r>
            <a:endParaRPr lang="th-TH" sz="800" dirty="0" smtClean="0">
              <a:solidFill>
                <a:srgbClr val="00B050"/>
              </a:solidFill>
              <a:latin typeface="4711_AtNoon_BigHead" pitchFamily="2" charset="0"/>
              <a:cs typeface="4711_AtNoon_BigHead" pitchFamily="2" charset="0"/>
            </a:endParaRPr>
          </a:p>
          <a:p>
            <a:endParaRPr lang="th-TH" sz="800" dirty="0" smtClean="0">
              <a:solidFill>
                <a:srgbClr val="002060"/>
              </a:solidFill>
              <a:latin typeface="4711_AtNoon_BigHead" pitchFamily="2" charset="0"/>
              <a:cs typeface="4711_AtNoon_BigHead" pitchFamily="2" charset="0"/>
            </a:endParaRPr>
          </a:p>
          <a:p>
            <a:r>
              <a:rPr lang="th-TH" sz="2800" dirty="0" smtClean="0">
                <a:solidFill>
                  <a:srgbClr val="002060"/>
                </a:solidFill>
                <a:latin typeface="4711_AtNoon_BigHead" pitchFamily="2" charset="0"/>
                <a:cs typeface="4711_AtNoon_BigHead" pitchFamily="2" charset="0"/>
                <a:sym typeface="Wingdings"/>
              </a:rPr>
              <a:t></a:t>
            </a:r>
            <a:r>
              <a:rPr lang="en-US" sz="2800" dirty="0" smtClean="0">
                <a:solidFill>
                  <a:srgbClr val="002060"/>
                </a:solidFill>
                <a:latin typeface="4711_AtNoon_BigHead" pitchFamily="2" charset="0"/>
                <a:cs typeface="4711_AtNoon_BigHead" pitchFamily="2" charset="0"/>
                <a:sym typeface="Wingdings"/>
              </a:rPr>
              <a:t> </a:t>
            </a:r>
            <a:r>
              <a:rPr lang="th-TH" sz="2800" dirty="0" smtClean="0">
                <a:solidFill>
                  <a:srgbClr val="002060"/>
                </a:solidFill>
                <a:latin typeface="4711_AtNoon_BigHead" pitchFamily="2" charset="0"/>
                <a:cs typeface="4711_AtNoon_BigHead" pitchFamily="2" charset="0"/>
              </a:rPr>
              <a:t>ปัจจุบันพบหินลักษณะนี้ในบริเวณชายทะเลทางตอนใต้ของ</a:t>
            </a:r>
            <a:r>
              <a:rPr lang="th-TH" sz="2800" dirty="0" err="1" smtClean="0">
                <a:solidFill>
                  <a:srgbClr val="002060"/>
                </a:solidFill>
                <a:latin typeface="4711_AtNoon_BigHead" pitchFamily="2" charset="0"/>
                <a:cs typeface="4711_AtNoon_BigHead" pitchFamily="2" charset="0"/>
              </a:rPr>
              <a:t>แอฟ</a:t>
            </a:r>
            <a:r>
              <a:rPr lang="th-TH" sz="2800" dirty="0" smtClean="0">
                <a:solidFill>
                  <a:srgbClr val="002060"/>
                </a:solidFill>
                <a:latin typeface="4711_AtNoon_BigHead" pitchFamily="2" charset="0"/>
                <a:cs typeface="4711_AtNoon_BigHead" pitchFamily="2" charset="0"/>
              </a:rPr>
              <a:t>ริกาและอินเดีย แสดงว่าแผ่นทวีปมีการเลื่อนที่หลังจากที่มีการสะสมตะกอนจากธารน้ำแข็ง</a:t>
            </a:r>
            <a:endParaRPr lang="th-TH" sz="800" dirty="0" smtClean="0">
              <a:solidFill>
                <a:srgbClr val="002060"/>
              </a:solidFill>
              <a:latin typeface="4711_AtNoon_BigHead" pitchFamily="2" charset="0"/>
              <a:cs typeface="4711_AtNoon_BigHead" pitchFamily="2" charset="0"/>
            </a:endParaRPr>
          </a:p>
          <a:p>
            <a:endParaRPr lang="th-TH" sz="800" dirty="0" smtClean="0">
              <a:latin typeface="4711_AtNoon_BigHead" pitchFamily="2" charset="0"/>
              <a:cs typeface="4711_AtNoon_BigHead" pitchFamily="2" charset="0"/>
            </a:endParaRPr>
          </a:p>
          <a:p>
            <a:pPr algn="thaiDist"/>
            <a:r>
              <a:rPr lang="th-TH" sz="2800" dirty="0" smtClean="0">
                <a:solidFill>
                  <a:srgbClr val="00B050"/>
                </a:solidFill>
                <a:latin typeface="4711_AtNoon_BigHead" pitchFamily="2" charset="0"/>
                <a:cs typeface="4711_AtNoon_BigHead" pitchFamily="2" charset="0"/>
                <a:sym typeface="Wingdings"/>
              </a:rPr>
              <a:t></a:t>
            </a:r>
            <a:r>
              <a:rPr lang="en-US" sz="2800" dirty="0" smtClean="0">
                <a:solidFill>
                  <a:srgbClr val="00B050"/>
                </a:solidFill>
                <a:latin typeface="4711_AtNoon_BigHead" pitchFamily="2" charset="0"/>
                <a:cs typeface="4711_AtNoon_BigHead" pitchFamily="2" charset="0"/>
                <a:sym typeface="Wingdings"/>
              </a:rPr>
              <a:t> </a:t>
            </a:r>
            <a:r>
              <a:rPr lang="th-TH" sz="2800" dirty="0" smtClean="0">
                <a:solidFill>
                  <a:srgbClr val="00B050"/>
                </a:solidFill>
                <a:latin typeface="4711_AtNoon_BigHead" pitchFamily="2" charset="0"/>
                <a:cs typeface="4711_AtNoon_BigHead" pitchFamily="2" charset="0"/>
              </a:rPr>
              <a:t>ในระหว่างช่วง 280 ล้านปี ที่ผ่านมา พบหลักฐานว่าแผ่นดินบริเวณที่เคยเป็นส่วนของ            </a:t>
            </a:r>
            <a:r>
              <a:rPr lang="th-TH" sz="2800" dirty="0" err="1" smtClean="0">
                <a:solidFill>
                  <a:srgbClr val="00B050"/>
                </a:solidFill>
                <a:latin typeface="4711_AtNoon_BigHead" pitchFamily="2" charset="0"/>
                <a:cs typeface="4711_AtNoon_BigHead" pitchFamily="2" charset="0"/>
              </a:rPr>
              <a:t>กอนด์</a:t>
            </a:r>
            <a:r>
              <a:rPr lang="th-TH" sz="2800" dirty="0" smtClean="0">
                <a:solidFill>
                  <a:srgbClr val="00B050"/>
                </a:solidFill>
                <a:latin typeface="4711_AtNoon_BigHead" pitchFamily="2" charset="0"/>
                <a:cs typeface="4711_AtNoon_BigHead" pitchFamily="2" charset="0"/>
              </a:rPr>
              <a:t>วานาถูกปกคลุมด้วยแผ่นน้ำแข็ง จึงเป็นหลักฐานที่สนับสนุนได้ว่าทวีปต่าง ๆ เคยเชื่อมต่อเป็นทวีปเดียวกันนักวิทยาศาสตร์เรียกสมัยน้ำแข็งที่เกิดขึ้น</a:t>
            </a:r>
            <a:r>
              <a:rPr lang="th-TH" sz="2800" dirty="0" smtClean="0">
                <a:solidFill>
                  <a:srgbClr val="3333CC"/>
                </a:solidFill>
                <a:latin typeface="4711_AtNoon_BigHead" pitchFamily="2" charset="0"/>
                <a:cs typeface="4711_AtNoon_BigHead" pitchFamily="2" charset="0"/>
              </a:rPr>
              <a:t>ในช่วงปลายมหายุคพาลีโอโซอิก</a:t>
            </a:r>
            <a:r>
              <a:rPr lang="th-TH" sz="2800" dirty="0" smtClean="0">
                <a:solidFill>
                  <a:srgbClr val="00B050"/>
                </a:solidFill>
                <a:latin typeface="4711_AtNoon_BigHead" pitchFamily="2" charset="0"/>
                <a:cs typeface="4711_AtNoon_BigHead" pitchFamily="2" charset="0"/>
              </a:rPr>
              <a:t>นี้ว่า                  </a:t>
            </a:r>
            <a:r>
              <a:rPr lang="th-TH" sz="2800" b="1" dirty="0" smtClean="0">
                <a:solidFill>
                  <a:srgbClr val="FF0066"/>
                </a:solidFill>
                <a:latin typeface="4711_AtNoon_BigHead" pitchFamily="2" charset="0"/>
                <a:cs typeface="4711_AtNoon_BigHead" pitchFamily="2" charset="0"/>
              </a:rPr>
              <a:t>สมัยน้ำแข็งคะรู (</a:t>
            </a:r>
            <a:r>
              <a:rPr lang="en-US" sz="2800" b="1" dirty="0" smtClean="0">
                <a:solidFill>
                  <a:srgbClr val="FF0066"/>
                </a:solidFill>
                <a:latin typeface="4711_AtNoon_BigHead" pitchFamily="2" charset="0"/>
                <a:cs typeface="4711_AtNoon_BigHead" pitchFamily="2" charset="0"/>
              </a:rPr>
              <a:t>Karoo Ice Age)</a:t>
            </a:r>
            <a:endParaRPr lang="th-TH" sz="2800" b="1" dirty="0">
              <a:solidFill>
                <a:srgbClr val="FF0066"/>
              </a:solidFill>
              <a:latin typeface="4711_AtNoon_BigHead" pitchFamily="2" charset="0"/>
              <a:cs typeface="4711_AtNoon_BigHead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tang\LESA 1.9.5\7\plate\plate_move\pangaea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285728"/>
            <a:ext cx="8338661" cy="528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/>
          <p:nvPr/>
        </p:nvSpPr>
        <p:spPr>
          <a:xfrm>
            <a:off x="285720" y="5701745"/>
            <a:ext cx="8491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สภาพภูมิอากาศในอดีต สีเขียวคือป่าเขตร้อน สีขาวคือธารน้ำแข็ง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42844" y="285728"/>
            <a:ext cx="8858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และสมมติฐานการเคลื่อนที่ของทวีป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ของเว</a:t>
            </a:r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เก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เนอร์</a:t>
            </a:r>
            <a:endParaRPr lang="th-TH" sz="44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57158" y="1571612"/>
            <a:ext cx="4929222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4.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 หลักฐานการพบซากดึกดำบรรพ์</a:t>
            </a:r>
            <a:endParaRPr kumimoji="0" lang="th-TH" sz="400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282" y="2500306"/>
            <a:ext cx="51435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3200" dirty="0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    </a:t>
            </a:r>
            <a:r>
              <a:rPr lang="en-US" sz="32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1. </a:t>
            </a:r>
            <a:r>
              <a:rPr lang="th-TH" sz="32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มีโซ</a:t>
            </a:r>
            <a:r>
              <a:rPr lang="th-TH" sz="3200" dirty="0" err="1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ซอรัส</a:t>
            </a:r>
            <a:r>
              <a:rPr lang="th-TH" sz="32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 (</a:t>
            </a:r>
            <a:r>
              <a:rPr lang="en-US" sz="3200" dirty="0" err="1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Mesosuarus</a:t>
            </a:r>
            <a:r>
              <a:rPr lang="en-US" sz="32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) </a:t>
            </a:r>
            <a:r>
              <a:rPr lang="th-TH" sz="3200" dirty="0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ซึ่งโดยปกติจะดำรงชีวิตอยู่ตามลุ่มน้ำจืด แต่กลับมาพบอยู่ในส่วนล่างของทวีป</a:t>
            </a:r>
            <a:r>
              <a:rPr lang="th-TH" sz="3200" dirty="0" err="1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แอฟ</a:t>
            </a:r>
            <a:r>
              <a:rPr lang="th-TH" sz="3200" dirty="0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ริกาและอเมริกาใต้ ซึ่งเป็นบริเวณที่อยู่ห่างไกลกัน และอยู่ติดทะเล ทั้งๆ ที่ทั้งสองทวีปมีมหาสมุทรคั่นอยู่ และสัตว์ดังกล่าว ไม่สามารถว่ายน้ำข้ามมหาสมุทรได้ จึงยืนยันได้ว่าทวีปทั้งสองเคยเชื่อมต่อถึงกัน</a:t>
            </a:r>
            <a:endParaRPr lang="en-US" sz="3200" dirty="0" smtClean="0">
              <a:solidFill>
                <a:srgbClr val="A50021"/>
              </a:solidFill>
              <a:latin typeface="2005_iannnnnGMO" pitchFamily="2" charset="0"/>
              <a:cs typeface="2005_iannnnnGMO" pitchFamily="2" charset="0"/>
            </a:endParaRPr>
          </a:p>
          <a:p>
            <a:endParaRPr lang="th-TH" sz="3200" dirty="0">
              <a:solidFill>
                <a:srgbClr val="A50021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8194" name="AutoShape 2" descr="http://www.komkid.com/wp-content/uploads/2012/01/mesosaurus.jpg"/>
          <p:cNvSpPr>
            <a:spLocks noChangeAspect="1" noChangeArrowheads="1"/>
          </p:cNvSpPr>
          <p:nvPr/>
        </p:nvSpPr>
        <p:spPr bwMode="auto">
          <a:xfrm>
            <a:off x="190500" y="-2057400"/>
            <a:ext cx="4457700" cy="2962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6" name="รูปภาพ 5" descr="mesosaur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2752741"/>
            <a:ext cx="3714744" cy="2962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42844" y="285728"/>
            <a:ext cx="8858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และสมมติฐานการเคลื่อนที่ของทวีป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ของเว</a:t>
            </a:r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เก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เนอร์</a:t>
            </a:r>
            <a:endParaRPr lang="th-TH" sz="44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57158" y="1571612"/>
            <a:ext cx="4929222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4.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 หลักฐานการพบซากดึกดำบรรพ์</a:t>
            </a:r>
            <a:endParaRPr kumimoji="0" lang="th-TH" sz="400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282" y="2429430"/>
            <a:ext cx="47863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3000" dirty="0" smtClean="0">
                <a:solidFill>
                  <a:srgbClr val="0070C0"/>
                </a:solidFill>
                <a:latin typeface="2005_iannnnnGMO" pitchFamily="2" charset="0"/>
                <a:cs typeface="2005_iannnnnGMO" pitchFamily="2" charset="0"/>
              </a:rPr>
              <a:t>     </a:t>
            </a:r>
            <a:r>
              <a:rPr lang="en-US" sz="3000" dirty="0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2. </a:t>
            </a:r>
            <a:r>
              <a:rPr lang="th-TH" sz="3000" dirty="0" err="1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ลีส</a:t>
            </a:r>
            <a:r>
              <a:rPr lang="th-TH" sz="3000" dirty="0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โทร</a:t>
            </a:r>
            <a:r>
              <a:rPr lang="th-TH" sz="3000" dirty="0" err="1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ซอรัส</a:t>
            </a:r>
            <a:r>
              <a:rPr lang="th-TH" sz="3000" dirty="0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 (</a:t>
            </a:r>
            <a:r>
              <a:rPr lang="en-US" sz="3000" dirty="0" err="1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Lystrosarus</a:t>
            </a:r>
            <a:r>
              <a:rPr lang="en-US" sz="3000" dirty="0" smtClean="0">
                <a:solidFill>
                  <a:srgbClr val="A50021"/>
                </a:solidFill>
                <a:latin typeface="2005_iannnnnGMO" pitchFamily="2" charset="0"/>
                <a:cs typeface="2005_iannnnnGMO" pitchFamily="2" charset="0"/>
              </a:rPr>
              <a:t>) </a:t>
            </a:r>
            <a:r>
              <a:rPr lang="th-TH" sz="3000" dirty="0" smtClean="0">
                <a:solidFill>
                  <a:srgbClr val="0070C0"/>
                </a:solidFill>
                <a:latin typeface="2005_iannnnnGMO" pitchFamily="2" charset="0"/>
                <a:cs typeface="2005_iannnnnGMO" pitchFamily="2" charset="0"/>
              </a:rPr>
              <a:t>เป็นสัตว์เลื้อยคลานที่อาศัยอยู่บนบก พบได้ทั้งในทวีป</a:t>
            </a:r>
            <a:r>
              <a:rPr lang="th-TH" sz="3000" dirty="0" err="1" smtClean="0">
                <a:solidFill>
                  <a:srgbClr val="0070C0"/>
                </a:solidFill>
                <a:latin typeface="2005_iannnnnGMO" pitchFamily="2" charset="0"/>
                <a:cs typeface="2005_iannnnnGMO" pitchFamily="2" charset="0"/>
              </a:rPr>
              <a:t>แอฟ</a:t>
            </a:r>
            <a:r>
              <a:rPr lang="th-TH" sz="3000" dirty="0" smtClean="0">
                <a:solidFill>
                  <a:srgbClr val="0070C0"/>
                </a:solidFill>
                <a:latin typeface="2005_iannnnnGMO" pitchFamily="2" charset="0"/>
                <a:cs typeface="2005_iannnnnGMO" pitchFamily="2" charset="0"/>
              </a:rPr>
              <a:t>ริกา ทวีปอินเดีย และทวีปแอน</a:t>
            </a:r>
            <a:r>
              <a:rPr lang="th-TH" sz="3000" dirty="0" err="1" smtClean="0">
                <a:solidFill>
                  <a:srgbClr val="0070C0"/>
                </a:solidFill>
                <a:latin typeface="2005_iannnnnGMO" pitchFamily="2" charset="0"/>
                <a:cs typeface="2005_iannnnnGMO" pitchFamily="2" charset="0"/>
              </a:rPr>
              <a:t>ตาร์กติการ์</a:t>
            </a:r>
            <a:r>
              <a:rPr lang="th-TH" sz="3000" dirty="0" smtClean="0">
                <a:solidFill>
                  <a:srgbClr val="0070C0"/>
                </a:solidFill>
                <a:latin typeface="2005_iannnnnGMO" pitchFamily="2" charset="0"/>
                <a:cs typeface="2005_iannnnnGMO" pitchFamily="2" charset="0"/>
              </a:rPr>
              <a:t> ซึ่งทวีปเหล่านี้มีมหาสมุทรคั่นอยู่ และสัตว์ดังกล่าวเป็นสัตว์ที่อาศัยอยู่บนบก ไม่สามารถว่ายน้ำข้ามมหาสมุทรมายังแต่ละทวีปที่เป็น</a:t>
            </a:r>
            <a:r>
              <a:rPr lang="th-TH" sz="3000" dirty="0" err="1" smtClean="0">
                <a:solidFill>
                  <a:srgbClr val="0070C0"/>
                </a:solidFill>
                <a:latin typeface="2005_iannnnnGMO" pitchFamily="2" charset="0"/>
                <a:cs typeface="2005_iannnnnGMO" pitchFamily="2" charset="0"/>
              </a:rPr>
              <a:t>กอร์นวา</a:t>
            </a:r>
            <a:r>
              <a:rPr lang="th-TH" sz="3000" dirty="0" smtClean="0">
                <a:solidFill>
                  <a:srgbClr val="0070C0"/>
                </a:solidFill>
                <a:latin typeface="2005_iannnnnGMO" pitchFamily="2" charset="0"/>
                <a:cs typeface="2005_iannnnnGMO" pitchFamily="2" charset="0"/>
              </a:rPr>
              <a:t>นาได้ จึงยืนยันได้ว่าผืนทวีป</a:t>
            </a:r>
            <a:r>
              <a:rPr lang="th-TH" sz="3000" dirty="0" err="1" smtClean="0">
                <a:solidFill>
                  <a:srgbClr val="0070C0"/>
                </a:solidFill>
                <a:latin typeface="2005_iannnnnGMO" pitchFamily="2" charset="0"/>
                <a:cs typeface="2005_iannnnnGMO" pitchFamily="2" charset="0"/>
              </a:rPr>
              <a:t>กอร์นวา</a:t>
            </a:r>
            <a:r>
              <a:rPr lang="th-TH" sz="3000" dirty="0" smtClean="0">
                <a:solidFill>
                  <a:srgbClr val="0070C0"/>
                </a:solidFill>
                <a:latin typeface="2005_iannnnnGMO" pitchFamily="2" charset="0"/>
                <a:cs typeface="2005_iannnnnGMO" pitchFamily="2" charset="0"/>
              </a:rPr>
              <a:t>นาเดิมมีทวีปต่างๆ เชื่อมต่อถึงกัน</a:t>
            </a:r>
            <a:endParaRPr lang="th-TH" sz="3000" dirty="0">
              <a:solidFill>
                <a:srgbClr val="0070C0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7170" name="AutoShape 2" descr="http://www.komkid.com/wp-content/uploads/2011/12/tyrannosur.jpg"/>
          <p:cNvSpPr>
            <a:spLocks noChangeAspect="1" noChangeArrowheads="1"/>
          </p:cNvSpPr>
          <p:nvPr/>
        </p:nvSpPr>
        <p:spPr bwMode="auto">
          <a:xfrm>
            <a:off x="190500" y="-2690813"/>
            <a:ext cx="5715000" cy="38385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7172" name="AutoShape 4" descr="http://www.komkid.com/wp-content/uploads/2011/12/tyrannosur.jpg"/>
          <p:cNvSpPr>
            <a:spLocks noChangeAspect="1" noChangeArrowheads="1"/>
          </p:cNvSpPr>
          <p:nvPr/>
        </p:nvSpPr>
        <p:spPr bwMode="auto">
          <a:xfrm>
            <a:off x="190500" y="-2690813"/>
            <a:ext cx="5715000" cy="38385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7" name="รูปภาพ 6" descr="tyrannosur.jpg"/>
          <p:cNvPicPr>
            <a:picLocks noChangeAspect="1"/>
          </p:cNvPicPr>
          <p:nvPr/>
        </p:nvPicPr>
        <p:blipFill>
          <a:blip r:embed="rId2"/>
          <a:srcRect r="18750"/>
          <a:stretch>
            <a:fillRect/>
          </a:stretch>
        </p:blipFill>
        <p:spPr>
          <a:xfrm>
            <a:off x="5214942" y="2285992"/>
            <a:ext cx="3929058" cy="3857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42844" y="285728"/>
            <a:ext cx="8858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และสมมติฐานการเคลื่อนที่ของทวีป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ของเว</a:t>
            </a:r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เก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เนอร์</a:t>
            </a:r>
            <a:endParaRPr lang="th-TH" sz="44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57158" y="1571612"/>
            <a:ext cx="4929222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4.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 หลักฐานการพบซากดึกดำบรรพ์</a:t>
            </a:r>
            <a:endParaRPr kumimoji="0" lang="th-TH" sz="400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57158" y="2714620"/>
            <a:ext cx="4572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thaiDist"/>
            <a:r>
              <a:rPr lang="th-TH" sz="30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     </a:t>
            </a:r>
            <a:r>
              <a:rPr lang="en-US" sz="30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3.</a:t>
            </a:r>
            <a:r>
              <a:rPr lang="th-TH" sz="30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 ไซโน</a:t>
            </a:r>
            <a:r>
              <a:rPr lang="th-TH" sz="30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กาทัส</a:t>
            </a:r>
            <a:r>
              <a:rPr lang="th-TH" sz="30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 (</a:t>
            </a:r>
            <a:r>
              <a:rPr lang="en-US" sz="30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Cynognathus</a:t>
            </a:r>
            <a:r>
              <a:rPr lang="en-US" sz="30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) </a:t>
            </a:r>
            <a:r>
              <a:rPr lang="th-TH" sz="30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เป็นสัตว์เลื้อยคลานที่อาศัยอยู่บนบก พบเฉพาะในบางทวีปที่เคยเป็นแผ่นดิน</a:t>
            </a:r>
            <a:r>
              <a:rPr lang="th-TH" sz="3000" dirty="0" err="1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กอนด์</a:t>
            </a:r>
            <a:r>
              <a:rPr lang="th-TH" sz="30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วานาเนื่องจากเป็นสัตว์ที่อาศัยอยู่บนบก จึงไม่สามารถว่ายน้ำข้ามมหาสมุทรได้</a:t>
            </a:r>
            <a:endParaRPr lang="th-TH" sz="3000" dirty="0">
              <a:solidFill>
                <a:srgbClr val="000099"/>
              </a:solidFill>
              <a:latin typeface="2005_iannnnnGMO" pitchFamily="2" charset="0"/>
              <a:cs typeface="2005_iannnnnGMO" pitchFamily="2" charset="0"/>
            </a:endParaRPr>
          </a:p>
        </p:txBody>
      </p:sp>
      <p:pic>
        <p:nvPicPr>
          <p:cNvPr id="5" name="รูปภาพ 4" descr="cynognathusbrow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2643182"/>
            <a:ext cx="4071934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42844" y="285728"/>
            <a:ext cx="8858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และสมมติฐานการเคลื่อนที่ของทวีป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ของเว</a:t>
            </a:r>
            <a:r>
              <a:rPr lang="th-TH" sz="44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เก</a:t>
            </a:r>
            <a:r>
              <a:rPr lang="th-TH" sz="4400" dirty="0" err="1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เนอร์</a:t>
            </a:r>
            <a:endParaRPr lang="th-TH" sz="44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57158" y="1571612"/>
            <a:ext cx="4929222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4.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2005_iannnnnMTV" pitchFamily="2" charset="0"/>
                <a:ea typeface="Calibri" pitchFamily="34" charset="0"/>
                <a:cs typeface="2005_iannnnnMTV" pitchFamily="2" charset="0"/>
              </a:rPr>
              <a:t> หลักฐานการพบซากดึกดำบรรพ์</a:t>
            </a:r>
            <a:endParaRPr kumimoji="0" lang="th-TH" sz="400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286248" y="2428868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thaiDist"/>
            <a:r>
              <a:rPr lang="th-TH" sz="2800" dirty="0" smtClean="0">
                <a:solidFill>
                  <a:srgbClr val="002060"/>
                </a:solidFill>
                <a:latin typeface="2005_iannnnnGMO" pitchFamily="2" charset="0"/>
                <a:cs typeface="2005_iannnnnGMO" pitchFamily="2" charset="0"/>
              </a:rPr>
              <a:t>     </a:t>
            </a:r>
            <a:r>
              <a:rPr lang="en-US" sz="2800" dirty="0" smtClean="0">
                <a:solidFill>
                  <a:srgbClr val="800000"/>
                </a:solidFill>
                <a:latin typeface="2005_iannnnnGMO" pitchFamily="2" charset="0"/>
                <a:cs typeface="2005_iannnnnGMO" pitchFamily="2" charset="0"/>
              </a:rPr>
              <a:t>4.</a:t>
            </a:r>
            <a:r>
              <a:rPr lang="th-TH" sz="2800" dirty="0" smtClean="0">
                <a:solidFill>
                  <a:srgbClr val="800000"/>
                </a:solidFill>
                <a:latin typeface="2005_iannnnnGMO" pitchFamily="2" charset="0"/>
                <a:cs typeface="2005_iannnnnGMO" pitchFamily="2" charset="0"/>
              </a:rPr>
              <a:t> </a:t>
            </a:r>
            <a:r>
              <a:rPr lang="th-TH" sz="2800" dirty="0" err="1" smtClean="0">
                <a:solidFill>
                  <a:srgbClr val="800000"/>
                </a:solidFill>
                <a:latin typeface="2005_iannnnnGMO" pitchFamily="2" charset="0"/>
                <a:cs typeface="2005_iannnnnGMO" pitchFamily="2" charset="0"/>
              </a:rPr>
              <a:t>กลอสซอพ</a:t>
            </a:r>
            <a:r>
              <a:rPr lang="th-TH" sz="2800" dirty="0" smtClean="0">
                <a:solidFill>
                  <a:srgbClr val="800000"/>
                </a:solidFill>
                <a:latin typeface="2005_iannnnnGMO" pitchFamily="2" charset="0"/>
                <a:cs typeface="2005_iannnnnGMO" pitchFamily="2" charset="0"/>
              </a:rPr>
              <a:t>เท</a:t>
            </a:r>
            <a:r>
              <a:rPr lang="th-TH" sz="2800" dirty="0" err="1" smtClean="0">
                <a:solidFill>
                  <a:srgbClr val="800000"/>
                </a:solidFill>
                <a:latin typeface="2005_iannnnnGMO" pitchFamily="2" charset="0"/>
                <a:cs typeface="2005_iannnnnGMO" pitchFamily="2" charset="0"/>
              </a:rPr>
              <a:t>อริส</a:t>
            </a:r>
            <a:r>
              <a:rPr lang="th-TH" sz="2800" dirty="0" smtClean="0">
                <a:solidFill>
                  <a:srgbClr val="800000"/>
                </a:solidFill>
                <a:latin typeface="2005_iannnnnGMO" pitchFamily="2" charset="0"/>
                <a:cs typeface="2005_iannnnnGMO" pitchFamily="2" charset="0"/>
              </a:rPr>
              <a:t> (</a:t>
            </a:r>
            <a:r>
              <a:rPr lang="en-US" sz="2800" dirty="0" err="1" smtClean="0">
                <a:solidFill>
                  <a:srgbClr val="800000"/>
                </a:solidFill>
                <a:latin typeface="2005_iannnnnGMO" pitchFamily="2" charset="0"/>
                <a:cs typeface="2005_iannnnnGMO" pitchFamily="2" charset="0"/>
              </a:rPr>
              <a:t>Glossopterris</a:t>
            </a:r>
            <a:r>
              <a:rPr lang="en-US" sz="2800" dirty="0" smtClean="0">
                <a:solidFill>
                  <a:srgbClr val="800000"/>
                </a:solidFill>
                <a:latin typeface="2005_iannnnnGMO" pitchFamily="2" charset="0"/>
                <a:cs typeface="2005_iannnnnGMO" pitchFamily="2" charset="0"/>
              </a:rPr>
              <a:t>) </a:t>
            </a:r>
            <a:r>
              <a:rPr lang="th-TH" sz="2800" dirty="0" smtClean="0">
                <a:solidFill>
                  <a:srgbClr val="002060"/>
                </a:solidFill>
                <a:latin typeface="2005_iannnnnGMO" pitchFamily="2" charset="0"/>
                <a:cs typeface="2005_iannnnnGMO" pitchFamily="2" charset="0"/>
              </a:rPr>
              <a:t>ที่ทวีปอินเดีย อเมริกาใต้ </a:t>
            </a:r>
            <a:r>
              <a:rPr lang="th-TH" sz="2800" dirty="0" err="1" smtClean="0">
                <a:solidFill>
                  <a:srgbClr val="002060"/>
                </a:solidFill>
                <a:latin typeface="2005_iannnnnGMO" pitchFamily="2" charset="0"/>
                <a:cs typeface="2005_iannnnnGMO" pitchFamily="2" charset="0"/>
              </a:rPr>
              <a:t>แอฟ</a:t>
            </a:r>
            <a:r>
              <a:rPr lang="th-TH" sz="2800" dirty="0" smtClean="0">
                <a:solidFill>
                  <a:srgbClr val="002060"/>
                </a:solidFill>
                <a:latin typeface="2005_iannnnnGMO" pitchFamily="2" charset="0"/>
                <a:cs typeface="2005_iannnnnGMO" pitchFamily="2" charset="0"/>
              </a:rPr>
              <a:t>ริกา ออสเตรเลีย และที่ทวีปแอน</a:t>
            </a:r>
            <a:r>
              <a:rPr lang="th-TH" sz="2800" dirty="0" err="1" smtClean="0">
                <a:solidFill>
                  <a:srgbClr val="002060"/>
                </a:solidFill>
                <a:latin typeface="2005_iannnnnGMO" pitchFamily="2" charset="0"/>
                <a:cs typeface="2005_iannnnnGMO" pitchFamily="2" charset="0"/>
              </a:rPr>
              <a:t>ตาร์</a:t>
            </a:r>
            <a:r>
              <a:rPr lang="th-TH" sz="2800" dirty="0" smtClean="0">
                <a:solidFill>
                  <a:srgbClr val="002060"/>
                </a:solidFill>
                <a:latin typeface="2005_iannnnnGMO" pitchFamily="2" charset="0"/>
                <a:cs typeface="2005_iannnnnGMO" pitchFamily="2" charset="0"/>
              </a:rPr>
              <a:t>กติกา แต่ละทวีปอยู่ไกลกันมากและมีลักษณะภูมิอากาศแตกต่างกัน แต่ในอดีตยังมีพืชชนิดเดียวกัน ซึ่งขยายพันธุ์โดยใช้สปอร์ อาศัยลมช่วยในการขยายพันธ์ จึงกระจายพันธุ์ได้ในพื้นที่กว้าง แต่ไม่สามารถกระจายพันธุ์ข้ามทวีปได้</a:t>
            </a:r>
            <a:endParaRPr lang="th-TH" sz="2800" dirty="0">
              <a:solidFill>
                <a:srgbClr val="002060"/>
              </a:solidFill>
              <a:latin typeface="2005_iannnnnGMO" pitchFamily="2" charset="0"/>
              <a:cs typeface="2005_iannnnnGMO" pitchFamily="2" charset="0"/>
            </a:endParaRPr>
          </a:p>
        </p:txBody>
      </p:sp>
      <p:pic>
        <p:nvPicPr>
          <p:cNvPr id="6" name="รูปภาพ 5" descr="panglossopteri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357430"/>
            <a:ext cx="3786214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Drift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le:Snider-Pellegrini Wegener fossil map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85720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และข้อมูลทางธรณีวิทยาอื่นๆ ที่สนับสนุนการเคลื่อนตัวของทวีป</a:t>
            </a:r>
            <a:endParaRPr lang="th-TH" sz="36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54817" y="1785926"/>
            <a:ext cx="61702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1</a:t>
            </a:r>
            <a:r>
              <a:rPr lang="th-TH" sz="40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. เทือกเขาใต้มหาสมุทร และร่องลึกใต้สมุทร</a:t>
            </a:r>
            <a:endParaRPr lang="th-TH" sz="4000" dirty="0">
              <a:solidFill>
                <a:srgbClr val="000099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28596" y="2643182"/>
            <a:ext cx="4323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  <a:latin typeface="2005_iannnnnGMO" pitchFamily="2" charset="0"/>
                <a:cs typeface="2005_iannnnnGMO" pitchFamily="2" charset="0"/>
              </a:rPr>
              <a:t>2</a:t>
            </a:r>
            <a:r>
              <a:rPr lang="th-TH" sz="4000" dirty="0" smtClean="0">
                <a:solidFill>
                  <a:srgbClr val="00B050"/>
                </a:solidFill>
                <a:latin typeface="2005_iannnnnGMO" pitchFamily="2" charset="0"/>
                <a:cs typeface="2005_iannnnnGMO" pitchFamily="2" charset="0"/>
              </a:rPr>
              <a:t>. อายุหินบริเวณพื้นมหาสมุทร</a:t>
            </a:r>
            <a:endParaRPr lang="th-TH" sz="4000" dirty="0">
              <a:solidFill>
                <a:srgbClr val="00B050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28596" y="3487167"/>
            <a:ext cx="43220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3</a:t>
            </a:r>
            <a:r>
              <a:rPr lang="th-TH" sz="40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. ภาวะแม่เหล็กโลกบรรพกาล</a:t>
            </a:r>
            <a:endParaRPr lang="th-TH" sz="4000" dirty="0">
              <a:solidFill>
                <a:srgbClr val="000099"/>
              </a:solidFill>
              <a:latin typeface="2005_iannnnnGMO" pitchFamily="2" charset="0"/>
              <a:cs typeface="2005_iannnnnGMO" pitchFamily="2" charset="0"/>
            </a:endParaRPr>
          </a:p>
        </p:txBody>
      </p:sp>
      <p:pic>
        <p:nvPicPr>
          <p:cNvPr id="9" name="รูปภาพ 8" descr="300px-Atlantic-tren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3214686"/>
            <a:ext cx="2714644" cy="1945495"/>
          </a:xfrm>
          <a:prstGeom prst="rect">
            <a:avLst/>
          </a:prstGeom>
        </p:spPr>
      </p:pic>
      <p:pic>
        <p:nvPicPr>
          <p:cNvPr id="10" name="รูปภาพ 9" descr="imagess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4500570"/>
            <a:ext cx="4000528" cy="1857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85720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และข้อมูลทางธรณีวิทยาอื่นๆ ที่สนับสนุนการเคลื่อนตัวของทวีป</a:t>
            </a:r>
            <a:endParaRPr lang="th-TH" sz="36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85720" y="1571612"/>
            <a:ext cx="6000792" cy="646331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1</a:t>
            </a:r>
            <a:r>
              <a:rPr lang="th-TH" sz="36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. เทือกเขาใต้มหาสมุทร และร่องลึกใต้สมุทร</a:t>
            </a:r>
            <a:endParaRPr lang="th-TH" sz="3600" dirty="0">
              <a:solidFill>
                <a:srgbClr val="000099"/>
              </a:solidFill>
              <a:latin typeface="2005_iannnnnGMO" pitchFamily="2" charset="0"/>
              <a:cs typeface="2005_iannnnnGMO" pitchFamily="2" charset="0"/>
            </a:endParaRPr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0707" y="2357430"/>
            <a:ext cx="654600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85720" y="2428868"/>
            <a:ext cx="49292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        ลักษณะของพื้นมหาสมุทรที่สำคัญอีกประเภทหนึ่ง คือ </a:t>
            </a:r>
            <a:r>
              <a:rPr lang="th-TH" sz="28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ร่องลึกใต้สมุทร </a:t>
            </a:r>
            <a:r>
              <a:rPr lang="th-TH" sz="28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เกิดเป็นแนวแคบแต่ลึกมาก เช่น ร่องลึกใต้สมุทรมา</a:t>
            </a:r>
            <a:r>
              <a:rPr lang="th-TH" sz="28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เรีย</a:t>
            </a:r>
            <a:r>
              <a:rPr lang="th-TH" sz="28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นา (</a:t>
            </a:r>
            <a:r>
              <a:rPr lang="en-US" sz="28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Mariana) </a:t>
            </a:r>
            <a:r>
              <a:rPr lang="th-TH" sz="28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มีความลึกประมาณ 11 กิโลเมตร พบอยู่บริเวณขอบของทวีปบางทวีป เช่น บริเวณด้านตะวันตกของทวีปอเมริกากลาง และอเมริกาใต้ หรือเกิดใกล้แนวหมู่เกาะภูเขาไฟรูปโค้ง เช่นหมู่เกาะญี่ปุ่น ฟิลิปปินส์และเกาะสุมาตรา</a:t>
            </a:r>
            <a:endParaRPr lang="th-TH" sz="2800" dirty="0">
              <a:solidFill>
                <a:srgbClr val="FF0066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85720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และข้อมูลทางธรณีวิทยาอื่นๆ ที่สนับสนุนการเคลื่อนตัวของทวีป</a:t>
            </a:r>
            <a:endParaRPr lang="th-TH" sz="36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85720" y="1571612"/>
            <a:ext cx="6000792" cy="646331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1</a:t>
            </a:r>
            <a:r>
              <a:rPr lang="th-TH" sz="36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. เทือกเขาใต้มหาสมุทร และร่องลึกใต้สมุทร</a:t>
            </a:r>
            <a:endParaRPr lang="th-TH" sz="3600" dirty="0">
              <a:solidFill>
                <a:srgbClr val="000099"/>
              </a:solidFill>
              <a:latin typeface="2005_iannnnnGMO" pitchFamily="2" charset="0"/>
              <a:cs typeface="2005_iannnnnGMO" pitchFamily="2" charset="0"/>
            </a:endParaRPr>
          </a:p>
        </p:txBody>
      </p:sp>
      <p:pic>
        <p:nvPicPr>
          <p:cNvPr id="7" name="รูปภาพ 6" descr="300px-Atlantic-tren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2428868"/>
            <a:ext cx="3786182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zomban.com/wp-content/uploads/2012/05/Marianas-Tren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116" y="914400"/>
            <a:ext cx="7800974" cy="585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14520" y="142852"/>
            <a:ext cx="5715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The Mariana </a:t>
            </a:r>
            <a:r>
              <a:rPr lang="en-US" sz="3200" b="1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Trench</a:t>
            </a:r>
            <a:endParaRPr lang="th-TH" sz="3200" b="1" dirty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28596" y="1571612"/>
            <a:ext cx="421484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B050"/>
                </a:solidFill>
                <a:latin typeface="2005_iannnnnGMO" pitchFamily="2" charset="0"/>
                <a:cs typeface="2005_iannnnnGMO" pitchFamily="2" charset="0"/>
              </a:rPr>
              <a:t>2</a:t>
            </a:r>
            <a:r>
              <a:rPr lang="th-TH" sz="3600" dirty="0" smtClean="0">
                <a:solidFill>
                  <a:srgbClr val="00B050"/>
                </a:solidFill>
                <a:latin typeface="2005_iannnnnGMO" pitchFamily="2" charset="0"/>
                <a:cs typeface="2005_iannnnnGMO" pitchFamily="2" charset="0"/>
              </a:rPr>
              <a:t>. อายุหินบริเวณพื้นมหาสมุทร</a:t>
            </a:r>
            <a:endParaRPr lang="th-TH" sz="3600" dirty="0">
              <a:solidFill>
                <a:srgbClr val="00B050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85720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และข้อมูลทางธรณีวิทยาอื่นๆ ที่สนับสนุนการเคลื่อนตัวของทวีป</a:t>
            </a:r>
            <a:endParaRPr lang="th-TH" sz="36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" y="2357430"/>
            <a:ext cx="5349865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สี่เหลี่ยมผืนผ้า 6"/>
          <p:cNvSpPr/>
          <p:nvPr/>
        </p:nvSpPr>
        <p:spPr>
          <a:xfrm>
            <a:off x="5286380" y="2500306"/>
            <a:ext cx="3571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  สำรวจมหาสมุทรใหญ่ทั้ง 3 แห่ง คือ แปซิฟิก แอตแลนติก และอินเดีย รวมทั้งทะเลใกล้เคียง</a:t>
            </a:r>
            <a:endParaRPr lang="th-TH" sz="2800" dirty="0">
              <a:solidFill>
                <a:srgbClr val="000099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286380" y="3929066"/>
            <a:ext cx="38576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   พบ</a:t>
            </a:r>
            <a:r>
              <a:rPr lang="th-TH" sz="28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หินบะซอลต์</a:t>
            </a:r>
            <a:r>
              <a:rPr lang="th-TH" sz="28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ที่บริเวณร่องลึก หรือรอยแยกบริเวณ เทือกเขากลางมหาสมุทร </a:t>
            </a:r>
            <a:r>
              <a:rPr lang="th-TH" sz="28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หินบะซอลต์</a:t>
            </a:r>
            <a:r>
              <a:rPr lang="th-TH" sz="28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ที่อยู่ไกลจากรอยแยกมีอายุมากกว่า</a:t>
            </a:r>
            <a:r>
              <a:rPr lang="th-TH" sz="2800" dirty="0" err="1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หินบะซอลต์</a:t>
            </a:r>
            <a:r>
              <a:rPr lang="th-TH" sz="28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ที่อยู่ใกล้รอยแยก</a:t>
            </a:r>
            <a:endParaRPr lang="th-TH" sz="2800" dirty="0">
              <a:solidFill>
                <a:srgbClr val="FF0066"/>
              </a:solidFill>
              <a:latin typeface="2005_iannnnnGMO" pitchFamily="2" charset="0"/>
              <a:cs typeface="2005_iannnnnGM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85720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หลักฐาน และข้อมูลทางธรณีวิทยาอื่นๆ ที่สนับสนุนการเคลื่อนตัวของทวีป</a:t>
            </a:r>
            <a:endParaRPr lang="th-TH" sz="36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85720" y="1571612"/>
            <a:ext cx="4429156" cy="646331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3</a:t>
            </a:r>
            <a:r>
              <a:rPr lang="th-TH" sz="3600" dirty="0" smtClean="0">
                <a:solidFill>
                  <a:srgbClr val="000099"/>
                </a:solidFill>
                <a:latin typeface="2005_iannnnnGMO" pitchFamily="2" charset="0"/>
                <a:cs typeface="2005_iannnnnGMO" pitchFamily="2" charset="0"/>
              </a:rPr>
              <a:t>. ภาวะแม่เหล็กโลกบรรพกาล</a:t>
            </a:r>
            <a:endParaRPr lang="th-TH" sz="3600" dirty="0">
              <a:solidFill>
                <a:srgbClr val="000099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57158" y="2500306"/>
            <a:ext cx="83582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 smtClean="0">
                <a:solidFill>
                  <a:srgbClr val="0C788E"/>
                </a:solidFill>
                <a:latin typeface="2005_iannnnnGMO" pitchFamily="2" charset="0"/>
                <a:cs typeface="2005_iannnnnGMO" pitchFamily="2" charset="0"/>
                <a:sym typeface="Wingdings"/>
              </a:rPr>
              <a:t></a:t>
            </a:r>
            <a:r>
              <a:rPr lang="en-US" sz="2800" dirty="0" smtClean="0">
                <a:solidFill>
                  <a:srgbClr val="0C788E"/>
                </a:solidFill>
                <a:latin typeface="2005_iannnnnGMO" pitchFamily="2" charset="0"/>
                <a:cs typeface="2005_iannnnnGMO" pitchFamily="2" charset="0"/>
                <a:sym typeface="Wingdings"/>
              </a:rPr>
              <a:t> </a:t>
            </a:r>
            <a:r>
              <a:rPr lang="th-TH" sz="2800" dirty="0" smtClean="0">
                <a:solidFill>
                  <a:srgbClr val="0C788E"/>
                </a:solidFill>
                <a:latin typeface="2005_iannnnnGMO" pitchFamily="2" charset="0"/>
                <a:cs typeface="2005_iannnnnGMO" pitchFamily="2" charset="0"/>
              </a:rPr>
              <a:t>ภาวะแม่เหล็กโลกบรรพกาล (</a:t>
            </a:r>
            <a:r>
              <a:rPr lang="en-US" sz="2800" dirty="0" err="1" smtClean="0">
                <a:solidFill>
                  <a:srgbClr val="0C788E"/>
                </a:solidFill>
                <a:latin typeface="2005_iannnnnGMO" pitchFamily="2" charset="0"/>
                <a:cs typeface="2005_iannnnnGMO" pitchFamily="2" charset="0"/>
              </a:rPr>
              <a:t>paleomagnetism</a:t>
            </a:r>
            <a:r>
              <a:rPr lang="en-US" sz="2800" dirty="0" smtClean="0">
                <a:solidFill>
                  <a:srgbClr val="0C788E"/>
                </a:solidFill>
                <a:latin typeface="2005_iannnnnGMO" pitchFamily="2" charset="0"/>
                <a:cs typeface="2005_iannnnnGMO" pitchFamily="2" charset="0"/>
              </a:rPr>
              <a:t>) </a:t>
            </a:r>
            <a:r>
              <a:rPr lang="th-TH" sz="2800" dirty="0" smtClean="0">
                <a:solidFill>
                  <a:srgbClr val="FF0066"/>
                </a:solidFill>
                <a:latin typeface="2005_iannnnnGMO" pitchFamily="2" charset="0"/>
                <a:cs typeface="2005_iannnnnGMO" pitchFamily="2" charset="0"/>
              </a:rPr>
              <a:t>หมายถึง ร่องรอยสนามแม่เหล็กโลกในอดีต เป็นหลักฐานอีกอย่างหนึ่ง โดยใช้หลักที่ว่าในอดีตเหล็กที่เกิดปนกับแร่อื่น ๆ จะมีการเรียงตัวในรูปแบบที่เกิดจากการเหนี่ยวนำของสนามแม่เหล็กโลกในขณะนั้น</a:t>
            </a:r>
            <a:endParaRPr lang="th-TH" sz="2800" dirty="0">
              <a:solidFill>
                <a:srgbClr val="FF0066"/>
              </a:solidFill>
              <a:latin typeface="2005_iannnnnGMO" pitchFamily="2" charset="0"/>
              <a:cs typeface="2005_iannnnnGMO" pitchFamily="2" charset="0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57158" y="3929066"/>
            <a:ext cx="84296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  <a:sym typeface="Wingdings"/>
              </a:rPr>
              <a:t></a:t>
            </a:r>
            <a:r>
              <a:rPr lang="en-US" sz="28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  <a:sym typeface="Wingdings"/>
              </a:rPr>
              <a:t> </a:t>
            </a:r>
            <a:r>
              <a:rPr lang="th-TH" sz="2800" dirty="0" smtClean="0">
                <a:solidFill>
                  <a:srgbClr val="3333CC"/>
                </a:solidFill>
                <a:latin typeface="2005_iannnnnGMO" pitchFamily="2" charset="0"/>
                <a:cs typeface="2005_iannnnnGMO" pitchFamily="2" charset="0"/>
              </a:rPr>
              <a:t>เมื่อมีการแข็งตัวเป็นหิน เหล็กนั้นจะมีสมบัติคล้ายเข็มทิศที่ถูกเก็บฝังอยู่ในเนื้อหินเป็นระยะเวลานาน เมื่อนำตัวอย่างหินซึ่งทราบตำแหน่ง (พิกัด) ที่เก็บ มาวัดหาค่ามุมเอียงเทของชั้นหิน</a:t>
            </a:r>
            <a:endParaRPr lang="th-TH" sz="2800" dirty="0">
              <a:solidFill>
                <a:srgbClr val="3333CC"/>
              </a:solidFill>
              <a:latin typeface="2005_iannnnnGMO" pitchFamily="2" charset="0"/>
              <a:cs typeface="2005_iannnnnGM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Reversal_e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528759"/>
            <a:ext cx="8818527" cy="4257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357290" y="285728"/>
            <a:ext cx="64235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dirty="0" smtClean="0">
                <a:solidFill>
                  <a:srgbClr val="FFFF00"/>
                </a:solidFill>
                <a:latin typeface="2005_iannnnnMTV" pitchFamily="2" charset="0"/>
                <a:cs typeface="2005_iannnnnMTV" pitchFamily="2" charset="0"/>
              </a:rPr>
              <a:t>กระบวนการที่ทำให้เกิดการเคลื่อนที่ของแผ่นธรณี</a:t>
            </a:r>
            <a:endParaRPr lang="th-TH" sz="4000" dirty="0">
              <a:solidFill>
                <a:srgbClr val="FFFF00"/>
              </a:solidFill>
              <a:latin typeface="2005_iannnnnMTV" pitchFamily="2" charset="0"/>
              <a:cs typeface="2005_iannnnnMTV" pitchFamily="2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28596" y="1714488"/>
            <a:ext cx="685804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A50021"/>
                </a:solidFill>
                <a:latin typeface="4711_AtNoon_BigHead" pitchFamily="2" charset="0"/>
                <a:cs typeface="4711_AtNoon_BigHead" pitchFamily="2" charset="0"/>
              </a:rPr>
              <a:t>วงจรการพาความร้อน (</a:t>
            </a:r>
            <a:r>
              <a:rPr lang="en-US" sz="3600" b="1" dirty="0" smtClean="0">
                <a:solidFill>
                  <a:srgbClr val="A50021"/>
                </a:solidFill>
                <a:latin typeface="4711_AtNoon_BigHead" pitchFamily="2" charset="0"/>
                <a:cs typeface="4711_AtNoon_BigHead" pitchFamily="2" charset="0"/>
              </a:rPr>
              <a:t>Convection Current Theory)</a:t>
            </a:r>
            <a:endParaRPr lang="th-TH" sz="3600" dirty="0">
              <a:solidFill>
                <a:srgbClr val="A50021"/>
              </a:solidFill>
              <a:latin typeface="4711_AtNoon_BigHead" pitchFamily="2" charset="0"/>
              <a:cs typeface="4711_AtNoon_BigHead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763" y="2662244"/>
            <a:ext cx="9153526" cy="3981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/>
          <p:cNvPicPr/>
          <p:nvPr/>
        </p:nvPicPr>
        <p:blipFill>
          <a:blip r:embed="rId2">
            <a:lum contrast="20000"/>
          </a:blip>
          <a:srcRect t="4235"/>
          <a:stretch>
            <a:fillRect/>
          </a:stretch>
        </p:blipFill>
        <p:spPr bwMode="auto">
          <a:xfrm>
            <a:off x="0" y="0"/>
            <a:ext cx="9144000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onvection currents in a teap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000524"/>
            <a:ext cx="4286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ohhs.ohsd.net/~brick/ear/images/eari_convection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1718" y="2714620"/>
            <a:ext cx="2476496" cy="361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500034" y="2108666"/>
            <a:ext cx="828680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     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แผ่นธรณี (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plate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) จะมีสถานะเป็นของแข็ง ประกอบด้วยชั้นเปลือกโลกทั้งหมดรวมกับชั้นเนื้อโลกลึกลงไปประมาณ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100-350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 กิโลเมตร โดยแบ่งแผ่นธรณีออกเป็น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2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 แผ่น ได้แก่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2005_iannnnnGMO" pitchFamily="2" charset="0"/>
              <a:cs typeface="2005_iannnnnGMO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	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1.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 </a:t>
            </a:r>
            <a:r>
              <a:rPr kumimoji="0" lang="th-TH" sz="3200" b="0" i="0" u="none" strike="noStrike" cap="none" normalizeH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แผ่นเปลือกโลกทวีป 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(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continental plate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	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2.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 </a:t>
            </a:r>
            <a:r>
              <a:rPr kumimoji="0" lang="th-TH" sz="3200" b="0" i="0" u="none" strike="noStrike" cap="none" normalizeH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แผ่นเปลือกโลกมหาสมุทร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 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(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oceanic plate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ea typeface="Calibri" pitchFamily="34" charset="0"/>
                <a:cs typeface="2005_iannnnnGMO" pitchFamily="2" charset="0"/>
              </a:rPr>
              <a:t>)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2005_iannnnnGMO" pitchFamily="2" charset="0"/>
                <a:cs typeface="2005_iannnnnGMO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learner.org/interactives/dynamicearth/images/new_map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84" b="5434"/>
          <a:stretch/>
        </p:blipFill>
        <p:spPr bwMode="auto">
          <a:xfrm>
            <a:off x="-34159" y="0"/>
            <a:ext cx="91781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1500174"/>
            <a:ext cx="8072494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th-TH" sz="2400" dirty="0" smtClean="0"/>
              <a:t>แผ่นแปซิฟิก			</a:t>
            </a:r>
            <a:r>
              <a:rPr lang="en-US" sz="2400" dirty="0" smtClean="0"/>
              <a:t>9. </a:t>
            </a:r>
            <a:r>
              <a:rPr lang="th-TH" sz="2400" dirty="0" smtClean="0"/>
              <a:t>แผ่น</a:t>
            </a:r>
            <a:r>
              <a:rPr lang="th-TH" sz="2400" dirty="0" err="1" smtClean="0"/>
              <a:t>แอฟ</a:t>
            </a:r>
            <a:r>
              <a:rPr lang="th-TH" sz="2400" dirty="0" smtClean="0"/>
              <a:t>ริกา</a:t>
            </a:r>
          </a:p>
          <a:p>
            <a:pPr marL="457200" indent="-457200">
              <a:buAutoNum type="arabicPeriod"/>
            </a:pPr>
            <a:r>
              <a:rPr lang="th-TH" sz="2400" dirty="0" smtClean="0"/>
              <a:t>แผ่นอเมริกาเหนือ			</a:t>
            </a:r>
            <a:r>
              <a:rPr lang="en-US" sz="2400" dirty="0" smtClean="0"/>
              <a:t>10.</a:t>
            </a:r>
            <a:r>
              <a:rPr lang="th-TH" sz="2400" dirty="0" smtClean="0"/>
              <a:t> </a:t>
            </a:r>
            <a:r>
              <a:rPr lang="th-TH" sz="2400" dirty="0" err="1" smtClean="0"/>
              <a:t>แผ่นส</a:t>
            </a:r>
            <a:r>
              <a:rPr lang="th-TH" sz="2400" dirty="0" smtClean="0"/>
              <a:t>โค</a:t>
            </a:r>
            <a:r>
              <a:rPr lang="th-TH" sz="2400" dirty="0" err="1" smtClean="0"/>
              <a:t>เทีย</a:t>
            </a:r>
            <a:endParaRPr lang="th-TH" sz="2400" dirty="0" smtClean="0"/>
          </a:p>
          <a:p>
            <a:pPr marL="457200" indent="-457200"/>
            <a:r>
              <a:rPr lang="en-US" sz="2400" dirty="0" smtClean="0"/>
              <a:t>3.</a:t>
            </a:r>
            <a:r>
              <a:rPr lang="th-TH" sz="2400" dirty="0" smtClean="0"/>
              <a:t> แผ่นอเมริกาใต้			</a:t>
            </a:r>
            <a:r>
              <a:rPr lang="en-US" sz="2400" dirty="0" smtClean="0"/>
              <a:t>11.</a:t>
            </a:r>
            <a:r>
              <a:rPr lang="th-TH" sz="2400" dirty="0" smtClean="0"/>
              <a:t> แผ่นอาระ</a:t>
            </a:r>
            <a:r>
              <a:rPr lang="th-TH" sz="2400" dirty="0" err="1" smtClean="0"/>
              <a:t>เบีย</a:t>
            </a:r>
            <a:endParaRPr lang="th-TH" sz="2400" dirty="0" smtClean="0"/>
          </a:p>
          <a:p>
            <a:pPr marL="457200" indent="-457200"/>
            <a:r>
              <a:rPr lang="en-US" sz="2400" dirty="0" smtClean="0"/>
              <a:t>4. </a:t>
            </a:r>
            <a:r>
              <a:rPr lang="th-TH" sz="2400" dirty="0" smtClean="0"/>
              <a:t>แผ่น</a:t>
            </a:r>
            <a:r>
              <a:rPr lang="th-TH" sz="2400" dirty="0" err="1" smtClean="0"/>
              <a:t>นาส</a:t>
            </a:r>
            <a:r>
              <a:rPr lang="th-TH" sz="2400" dirty="0" smtClean="0"/>
              <a:t>คา				</a:t>
            </a:r>
            <a:r>
              <a:rPr lang="en-US" sz="2400" dirty="0" smtClean="0"/>
              <a:t>12.</a:t>
            </a:r>
            <a:r>
              <a:rPr lang="th-TH" sz="2400" dirty="0" smtClean="0"/>
              <a:t> แผ่นแอน</a:t>
            </a:r>
            <a:r>
              <a:rPr lang="th-TH" sz="2400" dirty="0" err="1" smtClean="0"/>
              <a:t>ตาร์กติก</a:t>
            </a:r>
            <a:endParaRPr lang="th-TH" sz="2400" dirty="0" smtClean="0"/>
          </a:p>
          <a:p>
            <a:pPr marL="457200" indent="-457200"/>
            <a:r>
              <a:rPr lang="en-US" sz="2400" dirty="0" smtClean="0"/>
              <a:t>5.</a:t>
            </a:r>
            <a:r>
              <a:rPr lang="th-TH" sz="2400" dirty="0" smtClean="0"/>
              <a:t> แผ่นคอ</a:t>
            </a:r>
            <a:r>
              <a:rPr lang="th-TH" sz="2400" dirty="0" err="1" smtClean="0"/>
              <a:t>คอส</a:t>
            </a:r>
            <a:r>
              <a:rPr lang="th-TH" sz="2400" dirty="0" smtClean="0"/>
              <a:t>				</a:t>
            </a:r>
            <a:r>
              <a:rPr lang="en-US" sz="2400" dirty="0" smtClean="0"/>
              <a:t>13. </a:t>
            </a:r>
            <a:r>
              <a:rPr lang="th-TH" sz="2400" dirty="0" smtClean="0"/>
              <a:t>แผ่นแค</a:t>
            </a:r>
            <a:r>
              <a:rPr lang="th-TH" sz="2400" smtClean="0"/>
              <a:t>ริเบียน</a:t>
            </a:r>
            <a:endParaRPr lang="th-TH" sz="2400" dirty="0" smtClean="0"/>
          </a:p>
          <a:p>
            <a:pPr marL="457200" indent="-457200"/>
            <a:r>
              <a:rPr lang="en-US" sz="2400" dirty="0" smtClean="0"/>
              <a:t>6.</a:t>
            </a:r>
            <a:r>
              <a:rPr lang="th-TH" sz="2400" dirty="0" smtClean="0"/>
              <a:t> แผ่น</a:t>
            </a:r>
            <a:r>
              <a:rPr lang="th-TH" sz="2400" dirty="0" err="1" smtClean="0"/>
              <a:t>ยูเรเซีย</a:t>
            </a:r>
            <a:endParaRPr lang="th-TH" sz="2400" dirty="0" smtClean="0"/>
          </a:p>
          <a:p>
            <a:pPr marL="457200" indent="-457200"/>
            <a:r>
              <a:rPr lang="en-US" sz="2400" dirty="0" smtClean="0"/>
              <a:t>7. </a:t>
            </a:r>
            <a:r>
              <a:rPr lang="th-TH" sz="2400" dirty="0" smtClean="0"/>
              <a:t>แผ่นฟิลิปปินส์</a:t>
            </a:r>
          </a:p>
          <a:p>
            <a:pPr marL="457200" indent="-457200"/>
            <a:r>
              <a:rPr lang="en-US" sz="2400" dirty="0" smtClean="0"/>
              <a:t>8. </a:t>
            </a:r>
            <a:r>
              <a:rPr lang="th-TH" sz="2400" dirty="0" smtClean="0"/>
              <a:t>แผ่นอินเดีย-ออสเตรเลีย</a:t>
            </a:r>
            <a:endParaRPr lang="th-TH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997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5794"/>
            <a:ext cx="9144000" cy="4929222"/>
          </a:xfrm>
          <a:prstGeom prst="rect">
            <a:avLst/>
          </a:prstGeom>
        </p:spPr>
      </p:pic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5786454"/>
            <a:ext cx="5343525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6301</TotalTime>
  <Words>2798</Words>
  <Application>Microsoft Office PowerPoint</Application>
  <PresentationFormat>นำเสนอทางหน้าจอ (4:3)</PresentationFormat>
  <Paragraphs>140</Paragraphs>
  <Slides>30</Slides>
  <Notes>16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30</vt:i4>
      </vt:variant>
    </vt:vector>
  </HeadingPairs>
  <TitlesOfParts>
    <vt:vector size="31" baseType="lpstr">
      <vt:lpstr>Diseño predeterminado</vt:lpstr>
      <vt:lpstr>การเปลี่ยนแปลงธรณีภาค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  <vt:lpstr>ภาพนิ่ง 17</vt:lpstr>
      <vt:lpstr>ภาพนิ่ง 18</vt:lpstr>
      <vt:lpstr>ภาพนิ่ง 19</vt:lpstr>
      <vt:lpstr>ภาพนิ่ง 20</vt:lpstr>
      <vt:lpstr>ภาพนิ่ง 21</vt:lpstr>
      <vt:lpstr>ภาพนิ่ง 22</vt:lpstr>
      <vt:lpstr>ภาพนิ่ง 23</vt:lpstr>
      <vt:lpstr>ภาพนิ่ง 24</vt:lpstr>
      <vt:lpstr>ภาพนิ่ง 25</vt:lpstr>
      <vt:lpstr>ภาพนิ่ง 26</vt:lpstr>
      <vt:lpstr>ภาพนิ่ง 27</vt:lpstr>
      <vt:lpstr>ภาพนิ่ง 28</vt:lpstr>
      <vt:lpstr>ภาพนิ่ง 29</vt:lpstr>
      <vt:lpstr>ภาพนิ่ง 30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computer</cp:lastModifiedBy>
  <cp:revision>820</cp:revision>
  <dcterms:created xsi:type="dcterms:W3CDTF">2010-05-23T14:28:12Z</dcterms:created>
  <dcterms:modified xsi:type="dcterms:W3CDTF">2015-01-05T07:26:10Z</dcterms:modified>
</cp:coreProperties>
</file>