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74" r:id="rId5"/>
    <p:sldId id="258" r:id="rId6"/>
    <p:sldId id="270" r:id="rId7"/>
    <p:sldId id="260" r:id="rId8"/>
    <p:sldId id="275" r:id="rId9"/>
    <p:sldId id="261" r:id="rId10"/>
    <p:sldId id="271" r:id="rId11"/>
    <p:sldId id="272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13ED7B"/>
    <a:srgbClr val="43CD53"/>
    <a:srgbClr val="F7AA32"/>
    <a:srgbClr val="4BC0B2"/>
    <a:srgbClr val="4683C6"/>
    <a:srgbClr val="4BACC6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544" y="-918"/>
      </p:cViewPr>
      <p:guideLst>
        <p:guide orient="horz" pos="210"/>
        <p:guide orient="horz" pos="4110"/>
        <p:guide pos="204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370B2-9A79-4429-A9D8-16B34218BDD9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99307-C218-4C57-9A94-CA18289C9437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C0D86-F574-41E5-8445-178B992C724B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85FF5-840B-4FE6-BA15-2AD9DC6FEC22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5961C-B844-436F-8425-67610CAAAC59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7622B-70D7-447C-979E-2D6E925E67AC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0B8B4-CC27-4507-AB9E-AB971457729A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061F8-3692-4386-A44E-9CBC71CC93F4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DA80E-6A75-4450-B652-C80C3CB7A3BA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F16BC-D236-4DE3-B89D-557762569B46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F0D56-3779-4F64-AF84-983D6BF2A1DE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79D0B-53C0-476E-9A3C-E866AE528725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C142D-3BD6-41DA-B610-99D2F29E1D88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AAA43-C408-48A8-90E2-5007B2269B87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EF174-B146-43A0-8842-7253840B2A09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F1830-A29F-4D5E-A136-5E38DE125742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B78A1-4D56-4855-9151-0C089F883A5E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A93B9-D60A-4071-993E-6F6A8F31BC4C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EB1AC-2185-48A9-959E-B5D90DF2BA9E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CBD88-BF2D-477E-A9F7-957CDC6B664B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CC871-A361-4066-BBE2-89773FD2F40C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4CC4F-B97A-44C0-B6C2-A8468044348C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tint val="66000"/>
                <a:satMod val="160000"/>
              </a:srgbClr>
            </a:gs>
            <a:gs pos="86000">
              <a:srgbClr val="00B050">
                <a:tint val="44500"/>
                <a:satMod val="160000"/>
                <a:lumMod val="0"/>
                <a:lumOff val="100000"/>
                <a:alpha val="11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th-TH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18286F-0CC1-47B6-ABC2-45DF3D40ABC6}" type="datetimeFigureOut">
              <a:rPr lang="th-TH"/>
              <a:pPr>
                <a:defRPr/>
              </a:pPr>
              <a:t>23/12/63</a:t>
            </a:fld>
            <a:endParaRPr lang="th-T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23B059-1CA4-415C-AE15-4BE84923E417}" type="slidenum">
              <a:rPr lang="th-TH"/>
              <a:pPr>
                <a:defRPr/>
              </a:pPr>
              <a:t>‹#›</a:t>
            </a:fld>
            <a:endParaRPr lang="th-TH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Desktop\pregnancy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946" y="188640"/>
            <a:ext cx="8771556" cy="6526932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/>
        </p:spPr>
      </p:pic>
      <p:grpSp>
        <p:nvGrpSpPr>
          <p:cNvPr id="2" name="กลุ่ม 4"/>
          <p:cNvGrpSpPr>
            <a:grpSpLocks/>
          </p:cNvGrpSpPr>
          <p:nvPr/>
        </p:nvGrpSpPr>
        <p:grpSpPr bwMode="auto">
          <a:xfrm>
            <a:off x="0" y="5157423"/>
            <a:ext cx="9144000" cy="1943604"/>
            <a:chOff x="-323850" y="5085624"/>
            <a:chExt cx="9791700" cy="1943827"/>
          </a:xfrm>
        </p:grpSpPr>
        <p:sp>
          <p:nvSpPr>
            <p:cNvPr id="11" name="Rounded Rectangle 10"/>
            <p:cNvSpPr/>
            <p:nvPr/>
          </p:nvSpPr>
          <p:spPr>
            <a:xfrm>
              <a:off x="-323850" y="5085624"/>
              <a:ext cx="9791700" cy="1727398"/>
            </a:xfrm>
            <a:prstGeom prst="round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solidFill>
                  <a:srgbClr val="FFFFFF"/>
                </a:solidFill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2054" name="ชื่อเรื่องรอง 2"/>
            <p:cNvSpPr txBox="1">
              <a:spLocks/>
            </p:cNvSpPr>
            <p:nvPr/>
          </p:nvSpPr>
          <p:spPr bwMode="auto">
            <a:xfrm>
              <a:off x="358775" y="5373688"/>
              <a:ext cx="8426450" cy="1655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ts val="5000"/>
                </a:lnSpc>
                <a:buFont typeface="Arial" pitchFamily="34" charset="0"/>
                <a:buNone/>
              </a:pPr>
              <a:r>
                <a:rPr lang="th-TH" sz="5400" b="1" dirty="0">
                  <a:solidFill>
                    <a:schemeClr val="tx2"/>
                  </a:solidFill>
                  <a:latin typeface="AngsanaUPC" pitchFamily="18" charset="-34"/>
                  <a:cs typeface="AngsanaUPC" pitchFamily="18" charset="-34"/>
                </a:rPr>
                <a:t>อนามัยเจริญพันธุ์และการตั้งครรภ์</a:t>
              </a:r>
            </a:p>
          </p:txBody>
        </p:sp>
      </p:grpSp>
      <p:sp>
        <p:nvSpPr>
          <p:cNvPr id="14" name="Rounded Rectangle 6"/>
          <p:cNvSpPr/>
          <p:nvPr/>
        </p:nvSpPr>
        <p:spPr>
          <a:xfrm>
            <a:off x="0" y="0"/>
            <a:ext cx="2967061" cy="919434"/>
          </a:xfrm>
          <a:prstGeom prst="roundRect">
            <a:avLst/>
          </a:prstGeom>
          <a:solidFill>
            <a:schemeClr val="bg1">
              <a:lumMod val="9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   </a:t>
            </a:r>
            <a:r>
              <a:rPr lang="th-TH" sz="3600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หน่วยการเรียนรู้ที่ </a:t>
            </a:r>
            <a:r>
              <a:rPr lang="en-US" sz="3600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3</a:t>
            </a:r>
            <a:endParaRPr lang="th-TH" sz="3600" b="1" dirty="0">
              <a:solidFill>
                <a:schemeClr val="tx1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1195" y="0"/>
            <a:ext cx="8229600" cy="1368374"/>
            <a:chOff x="457200" y="-171399"/>
            <a:chExt cx="8229600" cy="1368374"/>
          </a:xfrm>
        </p:grpSpPr>
        <p:sp>
          <p:nvSpPr>
            <p:cNvPr id="5" name="Rounded Rectangle 10"/>
            <p:cNvSpPr/>
            <p:nvPr/>
          </p:nvSpPr>
          <p:spPr>
            <a:xfrm>
              <a:off x="457200" y="-171399"/>
              <a:ext cx="8229599" cy="1368374"/>
            </a:xfrm>
            <a:prstGeom prst="round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/>
            </a:p>
          </p:txBody>
        </p:sp>
        <p:sp>
          <p:nvSpPr>
            <p:cNvPr id="6" name="Title 1"/>
            <p:cNvSpPr txBox="1">
              <a:spLocks/>
            </p:cNvSpPr>
            <p:nvPr/>
          </p:nvSpPr>
          <p:spPr bwMode="auto">
            <a:xfrm>
              <a:off x="457200" y="-27384"/>
              <a:ext cx="8229600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th-TH" sz="5400" b="1" dirty="0" smtClean="0">
                  <a:solidFill>
                    <a:srgbClr val="00B050"/>
                  </a:solidFill>
                  <a:latin typeface="Calibri" pitchFamily="34" charset="0"/>
                </a:rPr>
                <a:t>อนามัยเจริญพันธุ์และการตั้งครรภ์</a:t>
              </a:r>
              <a:endParaRPr lang="th-TH" sz="5400" dirty="0">
                <a:solidFill>
                  <a:srgbClr val="00B050"/>
                </a:solidFill>
                <a:latin typeface="Calibri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907703" y="1784448"/>
            <a:ext cx="5256585" cy="1934765"/>
            <a:chOff x="1763688" y="1784448"/>
            <a:chExt cx="5174513" cy="1934765"/>
          </a:xfrm>
        </p:grpSpPr>
        <p:grpSp>
          <p:nvGrpSpPr>
            <p:cNvPr id="18" name="Group 17"/>
            <p:cNvGrpSpPr/>
            <p:nvPr/>
          </p:nvGrpSpPr>
          <p:grpSpPr>
            <a:xfrm>
              <a:off x="1763688" y="1784448"/>
              <a:ext cx="5174513" cy="1934765"/>
              <a:chOff x="0" y="0"/>
              <a:chExt cx="5174513" cy="1934765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0" y="0"/>
                <a:ext cx="5174512" cy="1934765"/>
              </a:xfrm>
              <a:prstGeom prst="roundRect">
                <a:avLst>
                  <a:gd name="adj" fmla="val 10000"/>
                </a:avLst>
              </a:prstGeom>
              <a:solidFill>
                <a:srgbClr val="00B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Rounded Rectangle 4"/>
              <p:cNvSpPr/>
              <p:nvPr/>
            </p:nvSpPr>
            <p:spPr>
              <a:xfrm>
                <a:off x="1412677" y="0"/>
                <a:ext cx="3761836" cy="193476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7160" tIns="137160" rIns="137160" bIns="13716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h-TH" sz="3600" b="1" kern="1200" dirty="0" smtClean="0">
                    <a:cs typeface="+mj-cs"/>
                  </a:rPr>
                  <a:t>อนามัยเจริญพันธุ์</a:t>
                </a:r>
                <a:endParaRPr lang="th-TH" sz="3600" b="1" kern="1200" dirty="0">
                  <a:cs typeface="+mj-cs"/>
                </a:endParaRPr>
              </a:p>
            </p:txBody>
          </p:sp>
        </p:grpSp>
        <p:sp>
          <p:nvSpPr>
            <p:cNvPr id="19" name="Rounded Rectangle 18"/>
            <p:cNvSpPr/>
            <p:nvPr/>
          </p:nvSpPr>
          <p:spPr>
            <a:xfrm>
              <a:off x="1957164" y="1977924"/>
              <a:ext cx="1219200" cy="1547812"/>
            </a:xfrm>
            <a:prstGeom prst="roundRect">
              <a:avLst>
                <a:gd name="adj" fmla="val 10000"/>
              </a:avLst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5000" r="-45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7" name="Group 26"/>
          <p:cNvGrpSpPr/>
          <p:nvPr/>
        </p:nvGrpSpPr>
        <p:grpSpPr>
          <a:xfrm>
            <a:off x="1907703" y="4014515"/>
            <a:ext cx="5256585" cy="1934765"/>
            <a:chOff x="1763688" y="3912690"/>
            <a:chExt cx="5256585" cy="1934765"/>
          </a:xfrm>
        </p:grpSpPr>
        <p:grpSp>
          <p:nvGrpSpPr>
            <p:cNvPr id="20" name="Group 19"/>
            <p:cNvGrpSpPr/>
            <p:nvPr/>
          </p:nvGrpSpPr>
          <p:grpSpPr>
            <a:xfrm>
              <a:off x="1763688" y="3912690"/>
              <a:ext cx="5256585" cy="1934765"/>
              <a:chOff x="0" y="2128242"/>
              <a:chExt cx="5256585" cy="1934765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0" y="2128242"/>
                <a:ext cx="5256585" cy="1934765"/>
              </a:xfrm>
              <a:prstGeom prst="roundRect">
                <a:avLst>
                  <a:gd name="adj" fmla="val 10000"/>
                </a:avLst>
              </a:prstGeom>
              <a:solidFill>
                <a:srgbClr val="00B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Rounded Rectangle 7"/>
              <p:cNvSpPr/>
              <p:nvPr/>
            </p:nvSpPr>
            <p:spPr>
              <a:xfrm>
                <a:off x="1412676" y="2128242"/>
                <a:ext cx="3843909" cy="193476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7160" tIns="137160" rIns="137160" bIns="13716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h-TH" sz="3600" b="1" kern="1200" dirty="0" smtClean="0">
                    <a:cs typeface="+mj-cs"/>
                  </a:rPr>
                  <a:t>การตั้งครรภ์</a:t>
                </a:r>
                <a:endParaRPr lang="th-TH" sz="3600" b="1" kern="1200" dirty="0">
                  <a:cs typeface="+mj-cs"/>
                </a:endParaRPr>
              </a:p>
            </p:txBody>
          </p:sp>
        </p:grpSp>
        <p:sp>
          <p:nvSpPr>
            <p:cNvPr id="21" name="Rounded Rectangle 20"/>
            <p:cNvSpPr/>
            <p:nvPr/>
          </p:nvSpPr>
          <p:spPr>
            <a:xfrm>
              <a:off x="1957164" y="4106166"/>
              <a:ext cx="1219200" cy="1547812"/>
            </a:xfrm>
            <a:prstGeom prst="roundRect">
              <a:avLst>
                <a:gd name="adj" fmla="val 10000"/>
              </a:avLst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5000" r="-35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336953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คลื่นคู่ 8"/>
          <p:cNvSpPr/>
          <p:nvPr/>
        </p:nvSpPr>
        <p:spPr>
          <a:xfrm rot="5400000">
            <a:off x="3393384" y="170779"/>
            <a:ext cx="6858003" cy="6516441"/>
          </a:xfrm>
          <a:prstGeom prst="doubleWave">
            <a:avLst/>
          </a:prstGeom>
          <a:gradFill flip="none" rotWithShape="1">
            <a:gsLst>
              <a:gs pos="0">
                <a:srgbClr val="5E9EFF">
                  <a:lumMod val="70000"/>
                  <a:lumOff val="30000"/>
                </a:srgbClr>
              </a:gs>
              <a:gs pos="37000">
                <a:srgbClr val="85C2FF">
                  <a:lumMod val="77000"/>
                  <a:alpha val="39000"/>
                </a:srgbClr>
              </a:gs>
              <a:gs pos="100000">
                <a:srgbClr val="FFEBF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solidFill>
                <a:srgbClr val="FF0066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52938" y="1989138"/>
            <a:ext cx="4381500" cy="2584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5400" b="1" dirty="0">
                <a:solidFill>
                  <a:srgbClr val="FF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นักเรียนคิดว่า บุคคลที่ตั้งครรภ์ควรมีความพร้อมในเรื่องใดบ้าง ?</a:t>
            </a:r>
          </a:p>
        </p:txBody>
      </p:sp>
      <p:grpSp>
        <p:nvGrpSpPr>
          <p:cNvPr id="3078" name="เส้นไกด์" hidden="1"/>
          <p:cNvGrpSpPr>
            <a:grpSpLocks/>
          </p:cNvGrpSpPr>
          <p:nvPr/>
        </p:nvGrpSpPr>
        <p:grpSpPr bwMode="auto">
          <a:xfrm>
            <a:off x="-828675" y="-103188"/>
            <a:ext cx="10693400" cy="7029451"/>
            <a:chOff x="-828600" y="-103584"/>
            <a:chExt cx="10693401" cy="7029450"/>
          </a:xfrm>
        </p:grpSpPr>
        <p:cxnSp>
          <p:nvCxnSpPr>
            <p:cNvPr id="8" name="ตัวเชื่อมต่อตรง 7"/>
            <p:cNvCxnSpPr/>
            <p:nvPr/>
          </p:nvCxnSpPr>
          <p:spPr>
            <a:xfrm>
              <a:off x="-828600" y="359967"/>
              <a:ext cx="1069340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ตัวเชื่อมต่อตรง 8"/>
            <p:cNvCxnSpPr/>
            <p:nvPr/>
          </p:nvCxnSpPr>
          <p:spPr>
            <a:xfrm>
              <a:off x="-828600" y="6498828"/>
              <a:ext cx="1069340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ตัวเชื่อมต่อตรง 9"/>
            <p:cNvCxnSpPr/>
            <p:nvPr/>
          </p:nvCxnSpPr>
          <p:spPr>
            <a:xfrm flipV="1">
              <a:off x="339800" y="-103584"/>
              <a:ext cx="0" cy="7029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ตัวเชื่อมต่อตรง 10"/>
            <p:cNvCxnSpPr/>
            <p:nvPr/>
          </p:nvCxnSpPr>
          <p:spPr>
            <a:xfrm flipV="1">
              <a:off x="8783714" y="-103584"/>
              <a:ext cx="0" cy="7029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103544">
            <a:off x="650875" y="1600200"/>
            <a:ext cx="2544763" cy="274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15"/>
          <p:cNvSpPr/>
          <p:nvPr/>
        </p:nvSpPr>
        <p:spPr>
          <a:xfrm>
            <a:off x="347" y="-58254"/>
            <a:ext cx="9154244" cy="6858000"/>
          </a:xfrm>
          <a:prstGeom prst="rect">
            <a:avLst/>
          </a:prstGeom>
          <a:gradFill>
            <a:gsLst>
              <a:gs pos="0">
                <a:srgbClr val="00B050">
                  <a:tint val="66000"/>
                  <a:satMod val="160000"/>
                </a:srgbClr>
              </a:gs>
              <a:gs pos="86000">
                <a:srgbClr val="00B050">
                  <a:tint val="44500"/>
                  <a:satMod val="160000"/>
                  <a:lumMod val="0"/>
                  <a:lumOff val="100000"/>
                  <a:alpha val="11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AngsanaUPC" pitchFamily="18" charset="-34"/>
              <a:cs typeface="AngsanaUPC" pitchFamily="18" charset="-34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22225" y="-26988"/>
            <a:ext cx="9166225" cy="1223963"/>
            <a:chOff x="-22225" y="-26988"/>
            <a:chExt cx="9166225" cy="1223963"/>
          </a:xfrm>
        </p:grpSpPr>
        <p:sp>
          <p:nvSpPr>
            <p:cNvPr id="6" name="สี่เหลี่ยมผืนผ้า 11"/>
            <p:cNvSpPr/>
            <p:nvPr/>
          </p:nvSpPr>
          <p:spPr>
            <a:xfrm>
              <a:off x="-22225" y="-26988"/>
              <a:ext cx="9166225" cy="119697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/>
            </a:p>
          </p:txBody>
        </p:sp>
        <p:sp>
          <p:nvSpPr>
            <p:cNvPr id="7" name="ชื่อเรื่อง 1"/>
            <p:cNvSpPr txBox="1">
              <a:spLocks/>
            </p:cNvSpPr>
            <p:nvPr/>
          </p:nvSpPr>
          <p:spPr bwMode="auto">
            <a:xfrm>
              <a:off x="360363" y="188913"/>
              <a:ext cx="7740650" cy="1008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th-TH" sz="4800" b="1" dirty="0" smtClean="0">
                  <a:solidFill>
                    <a:schemeClr val="bg1"/>
                  </a:solidFill>
                  <a:latin typeface="Angsana New" pitchFamily="18" charset="-34"/>
                </a:rPr>
                <a:t>อนามัยเจริญพันธุ์</a:t>
              </a:r>
              <a:endParaRPr lang="th-TH" sz="4800" b="1" dirty="0">
                <a:solidFill>
                  <a:schemeClr val="bg1"/>
                </a:solidFill>
                <a:latin typeface="CordiaUPC" pitchFamily="34" charset="-34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6"/>
          <a:stretch/>
        </p:blipFill>
        <p:spPr>
          <a:xfrm>
            <a:off x="-36512" y="1172042"/>
            <a:ext cx="9182754" cy="5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3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8"/>
          <p:cNvGrpSpPr>
            <a:grpSpLocks/>
          </p:cNvGrpSpPr>
          <p:nvPr/>
        </p:nvGrpSpPr>
        <p:grpSpPr bwMode="auto">
          <a:xfrm>
            <a:off x="-107950" y="125413"/>
            <a:ext cx="2936875" cy="1008062"/>
            <a:chOff x="-107950" y="157381"/>
            <a:chExt cx="2936778" cy="1008062"/>
          </a:xfrm>
        </p:grpSpPr>
        <p:sp>
          <p:nvSpPr>
            <p:cNvPr id="10" name="Rounded Rectangle 10"/>
            <p:cNvSpPr/>
            <p:nvPr/>
          </p:nvSpPr>
          <p:spPr bwMode="auto">
            <a:xfrm>
              <a:off x="-107950" y="360581"/>
              <a:ext cx="2879630" cy="595312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solidFill>
                  <a:srgbClr val="FFFFFF"/>
                </a:solidFill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4107" name="ชื่อเรื่อง 1"/>
            <p:cNvSpPr txBox="1">
              <a:spLocks/>
            </p:cNvSpPr>
            <p:nvPr/>
          </p:nvSpPr>
          <p:spPr bwMode="auto">
            <a:xfrm>
              <a:off x="339694" y="157381"/>
              <a:ext cx="2489134" cy="1008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th-TH" sz="3400" b="1">
                  <a:solidFill>
                    <a:schemeClr val="bg1"/>
                  </a:solidFill>
                  <a:latin typeface="AngsanaUPC" pitchFamily="18" charset="-34"/>
                  <a:cs typeface="AngsanaUPC" pitchFamily="18" charset="-34"/>
                </a:rPr>
                <a:t>อนามัยเจริญพันธุ์</a:t>
              </a: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rcRect l="7407"/>
          <a:stretch>
            <a:fillRect/>
          </a:stretch>
        </p:blipFill>
        <p:spPr bwMode="auto">
          <a:xfrm>
            <a:off x="5572125" y="0"/>
            <a:ext cx="3571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กลุ่ม 11"/>
          <p:cNvGrpSpPr>
            <a:grpSpLocks/>
          </p:cNvGrpSpPr>
          <p:nvPr/>
        </p:nvGrpSpPr>
        <p:grpSpPr bwMode="auto">
          <a:xfrm>
            <a:off x="935038" y="1236663"/>
            <a:ext cx="3673475" cy="2016125"/>
            <a:chOff x="935596" y="1236829"/>
            <a:chExt cx="3672408" cy="2016224"/>
          </a:xfrm>
        </p:grpSpPr>
        <p:sp>
          <p:nvSpPr>
            <p:cNvPr id="3" name="วงรี 2"/>
            <p:cNvSpPr/>
            <p:nvPr/>
          </p:nvSpPr>
          <p:spPr>
            <a:xfrm>
              <a:off x="935596" y="1236829"/>
              <a:ext cx="3672408" cy="201622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4105" name="สี่เหลี่ยมผืนผ้า 4"/>
            <p:cNvSpPr>
              <a:spLocks noChangeArrowheads="1"/>
            </p:cNvSpPr>
            <p:nvPr/>
          </p:nvSpPr>
          <p:spPr bwMode="auto">
            <a:xfrm>
              <a:off x="1229672" y="1890998"/>
              <a:ext cx="3198312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h-TH" sz="4000" b="1">
                  <a:solidFill>
                    <a:schemeClr val="bg1"/>
                  </a:solidFill>
                  <a:latin typeface="AngsanaUPC" pitchFamily="18" charset="-34"/>
                  <a:cs typeface="AngsanaUPC" pitchFamily="18" charset="-34"/>
                </a:rPr>
                <a:t>การวางแผนครอบครัว</a:t>
              </a:r>
            </a:p>
          </p:txBody>
        </p:sp>
      </p:grpSp>
      <p:grpSp>
        <p:nvGrpSpPr>
          <p:cNvPr id="6" name="กลุ่ม 3"/>
          <p:cNvGrpSpPr>
            <a:grpSpLocks/>
          </p:cNvGrpSpPr>
          <p:nvPr/>
        </p:nvGrpSpPr>
        <p:grpSpPr bwMode="auto">
          <a:xfrm>
            <a:off x="2097088" y="4149725"/>
            <a:ext cx="3673475" cy="2016125"/>
            <a:chOff x="2097396" y="4149080"/>
            <a:chExt cx="3672408" cy="2016224"/>
          </a:xfrm>
        </p:grpSpPr>
        <p:sp>
          <p:nvSpPr>
            <p:cNvPr id="13" name="วงรี 12"/>
            <p:cNvSpPr/>
            <p:nvPr/>
          </p:nvSpPr>
          <p:spPr>
            <a:xfrm>
              <a:off x="2097396" y="4149080"/>
              <a:ext cx="3672408" cy="2016224"/>
            </a:xfrm>
            <a:prstGeom prst="ellipse">
              <a:avLst/>
            </a:prstGeom>
            <a:solidFill>
              <a:srgbClr val="F7A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4103" name="สี่เหลี่ยมผืนผ้า 13"/>
            <p:cNvSpPr>
              <a:spLocks noChangeArrowheads="1"/>
            </p:cNvSpPr>
            <p:nvPr/>
          </p:nvSpPr>
          <p:spPr bwMode="auto">
            <a:xfrm>
              <a:off x="2483769" y="4581128"/>
              <a:ext cx="2952328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th-TH" sz="4000" b="1">
                  <a:solidFill>
                    <a:schemeClr val="bg1"/>
                  </a:solidFill>
                  <a:latin typeface="AngsanaUPC" pitchFamily="18" charset="-34"/>
                  <a:cs typeface="AngsanaUPC" pitchFamily="18" charset="-34"/>
                </a:rPr>
                <a:t>การอนามัยแม่</a:t>
              </a:r>
            </a:p>
            <a:p>
              <a:pPr algn="ctr"/>
              <a:r>
                <a:rPr lang="th-TH" sz="4000" b="1">
                  <a:solidFill>
                    <a:schemeClr val="bg1"/>
                  </a:solidFill>
                  <a:latin typeface="AngsanaUPC" pitchFamily="18" charset="-34"/>
                  <a:cs typeface="AngsanaUPC" pitchFamily="18" charset="-34"/>
                </a:rPr>
                <a:t>และเด็ก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กลุ่ม 3"/>
          <p:cNvGrpSpPr>
            <a:grpSpLocks/>
          </p:cNvGrpSpPr>
          <p:nvPr/>
        </p:nvGrpSpPr>
        <p:grpSpPr bwMode="auto">
          <a:xfrm>
            <a:off x="-107950" y="147638"/>
            <a:ext cx="3311525" cy="1008062"/>
            <a:chOff x="-107950" y="188913"/>
            <a:chExt cx="3311798" cy="1008062"/>
          </a:xfrm>
        </p:grpSpPr>
        <p:sp>
          <p:nvSpPr>
            <p:cNvPr id="5" name="Rounded Rectangle 10"/>
            <p:cNvSpPr/>
            <p:nvPr/>
          </p:nvSpPr>
          <p:spPr bwMode="auto">
            <a:xfrm>
              <a:off x="-107950" y="360363"/>
              <a:ext cx="3311798" cy="595312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solidFill>
                  <a:srgbClr val="FFFFFF"/>
                </a:solidFill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5130" name="ชื่อเรื่อง 1"/>
            <p:cNvSpPr txBox="1">
              <a:spLocks/>
            </p:cNvSpPr>
            <p:nvPr/>
          </p:nvSpPr>
          <p:spPr bwMode="auto">
            <a:xfrm>
              <a:off x="339694" y="188913"/>
              <a:ext cx="2864154" cy="1008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anchor="ctr"/>
            <a:lstStyle/>
            <a:p>
              <a:r>
                <a:rPr lang="th-TH" sz="3400" b="1">
                  <a:solidFill>
                    <a:schemeClr val="bg1"/>
                  </a:solidFill>
                  <a:latin typeface="AngsanaUPC" pitchFamily="18" charset="-34"/>
                  <a:cs typeface="AngsanaUPC" pitchFamily="18" charset="-34"/>
                </a:rPr>
                <a:t>การวางแผนครอบครัว</a:t>
              </a:r>
            </a:p>
          </p:txBody>
        </p:sp>
      </p:grpSp>
      <p:grpSp>
        <p:nvGrpSpPr>
          <p:cNvPr id="3" name="กลุ่ม 1"/>
          <p:cNvGrpSpPr/>
          <p:nvPr/>
        </p:nvGrpSpPr>
        <p:grpSpPr>
          <a:xfrm>
            <a:off x="539552" y="1412776"/>
            <a:ext cx="6696744" cy="720080"/>
            <a:chOff x="539552" y="1412776"/>
            <a:chExt cx="6696744" cy="720080"/>
          </a:xfrm>
          <a:solidFill>
            <a:srgbClr val="13ED7B"/>
          </a:solidFill>
        </p:grpSpPr>
        <p:sp>
          <p:nvSpPr>
            <p:cNvPr id="11" name="สี่เหลี่ยมผืนผ้ามุมมน 10"/>
            <p:cNvSpPr/>
            <p:nvPr/>
          </p:nvSpPr>
          <p:spPr>
            <a:xfrm>
              <a:off x="539552" y="1412776"/>
              <a:ext cx="6696744" cy="72008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12" name="สี่เหลี่ยมผืนผ้า 11"/>
            <p:cNvSpPr/>
            <p:nvPr/>
          </p:nvSpPr>
          <p:spPr>
            <a:xfrm>
              <a:off x="683567" y="1537628"/>
              <a:ext cx="6552729" cy="52322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AngsanaUPC" pitchFamily="18" charset="-34"/>
                  <a:cs typeface="AngsanaUPC" pitchFamily="18" charset="-34"/>
                </a:rPr>
                <a:t>1.</a:t>
              </a:r>
              <a:r>
                <a:rPr lang="zh-CN" altLang="en-US" dirty="0">
                  <a:latin typeface="AngsanaUPC" pitchFamily="18" charset="-34"/>
                  <a:cs typeface="AngsanaUPC" pitchFamily="18" charset="-34"/>
                </a:rPr>
                <a:t> </a:t>
              </a:r>
              <a:r>
                <a:rPr lang="th-TH" dirty="0">
                  <a:latin typeface="AngsanaUPC" pitchFamily="18" charset="-34"/>
                  <a:cs typeface="AngsanaUPC" pitchFamily="18" charset="-34"/>
                </a:rPr>
                <a:t>ตรวจสุขภาพและขอคำปรึกษาก่อนแต่งงาน หรือก่อนการมีบุตร </a:t>
              </a:r>
            </a:p>
          </p:txBody>
        </p:sp>
      </p:grpSp>
      <p:grpSp>
        <p:nvGrpSpPr>
          <p:cNvPr id="4" name="กลุ่ม 2"/>
          <p:cNvGrpSpPr/>
          <p:nvPr/>
        </p:nvGrpSpPr>
        <p:grpSpPr>
          <a:xfrm>
            <a:off x="971600" y="2564904"/>
            <a:ext cx="6696744" cy="1078959"/>
            <a:chOff x="971600" y="2564904"/>
            <a:chExt cx="6696744" cy="107895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3" name="สี่เหลี่ยมผืนผ้ามุมมน 12"/>
            <p:cNvSpPr/>
            <p:nvPr/>
          </p:nvSpPr>
          <p:spPr>
            <a:xfrm>
              <a:off x="971600" y="2564904"/>
              <a:ext cx="6696744" cy="1078959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14" name="สี่เหลี่ยมผืนผ้า 13"/>
            <p:cNvSpPr/>
            <p:nvPr/>
          </p:nvSpPr>
          <p:spPr>
            <a:xfrm>
              <a:off x="1115615" y="2689756"/>
              <a:ext cx="6552729" cy="95410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AngsanaUPC" pitchFamily="18" charset="-34"/>
                  <a:cs typeface="AngsanaUPC" pitchFamily="18" charset="-34"/>
                </a:rPr>
                <a:t>2.</a:t>
              </a:r>
              <a:r>
                <a:rPr lang="zh-CN" altLang="en-US" dirty="0">
                  <a:latin typeface="AngsanaUPC" pitchFamily="18" charset="-34"/>
                  <a:cs typeface="AngsanaUPC" pitchFamily="18" charset="-34"/>
                </a:rPr>
                <a:t> </a:t>
              </a:r>
              <a:r>
                <a:rPr lang="th-TH" dirty="0">
                  <a:latin typeface="AngsanaUPC" pitchFamily="18" charset="-34"/>
                  <a:cs typeface="AngsanaUPC" pitchFamily="18" charset="-34"/>
                </a:rPr>
                <a:t>หากต้องการมีบุตรควรพิจารณาสุขภาพอนามัยของมารดา กับ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dirty="0">
                  <a:latin typeface="AngsanaUPC" pitchFamily="18" charset="-34"/>
                  <a:cs typeface="AngsanaUPC" pitchFamily="18" charset="-34"/>
                </a:rPr>
                <a:t>    ภาวะทางเศรษฐกิจของครอบครัว</a:t>
              </a:r>
            </a:p>
          </p:txBody>
        </p:sp>
      </p:grpSp>
      <p:grpSp>
        <p:nvGrpSpPr>
          <p:cNvPr id="6" name="กลุ่ม 6"/>
          <p:cNvGrpSpPr/>
          <p:nvPr/>
        </p:nvGrpSpPr>
        <p:grpSpPr>
          <a:xfrm>
            <a:off x="1691680" y="4096235"/>
            <a:ext cx="3744416" cy="1078960"/>
            <a:chOff x="1691680" y="4096235"/>
            <a:chExt cx="3744416" cy="1078960"/>
          </a:xfrm>
          <a:solidFill>
            <a:srgbClr val="F7AA32"/>
          </a:solidFill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1691680" y="4096235"/>
              <a:ext cx="3744416" cy="1078959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16" name="สี่เหลี่ยมผืนผ้า 15"/>
            <p:cNvSpPr/>
            <p:nvPr/>
          </p:nvSpPr>
          <p:spPr>
            <a:xfrm>
              <a:off x="1835695" y="4221088"/>
              <a:ext cx="3456385" cy="95410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AngsanaUPC" pitchFamily="18" charset="-34"/>
                  <a:cs typeface="AngsanaUPC" pitchFamily="18" charset="-34"/>
                </a:rPr>
                <a:t>3.</a:t>
              </a:r>
              <a:r>
                <a:rPr lang="zh-CN" altLang="en-US" dirty="0">
                  <a:latin typeface="AngsanaUPC" pitchFamily="18" charset="-34"/>
                  <a:cs typeface="AngsanaUPC" pitchFamily="18" charset="-34"/>
                </a:rPr>
                <a:t> </a:t>
              </a:r>
              <a:r>
                <a:rPr lang="th-TH" dirty="0">
                  <a:latin typeface="AngsanaUPC" pitchFamily="18" charset="-34"/>
                  <a:cs typeface="AngsanaUPC" pitchFamily="18" charset="-34"/>
                </a:rPr>
                <a:t>เลือกใช้วิธีการคุมกำเนิดได้อย่าง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dirty="0">
                  <a:latin typeface="AngsanaUPC" pitchFamily="18" charset="-34"/>
                  <a:cs typeface="AngsanaUPC" pitchFamily="18" charset="-34"/>
                </a:rPr>
                <a:t>    เหมาะสม </a:t>
              </a:r>
            </a:p>
          </p:txBody>
        </p:sp>
      </p:grpSp>
      <p:grpSp>
        <p:nvGrpSpPr>
          <p:cNvPr id="7" name="กลุ่ม 16"/>
          <p:cNvGrpSpPr>
            <a:grpSpLocks/>
          </p:cNvGrpSpPr>
          <p:nvPr/>
        </p:nvGrpSpPr>
        <p:grpSpPr bwMode="auto">
          <a:xfrm>
            <a:off x="5202238" y="3500438"/>
            <a:ext cx="3690937" cy="2892425"/>
            <a:chOff x="5202085" y="3501008"/>
            <a:chExt cx="3690395" cy="2892362"/>
          </a:xfrm>
        </p:grpSpPr>
        <p:pic>
          <p:nvPicPr>
            <p:cNvPr id="5127" name="Picture 4" descr="C:\Documents and Settings\Administrator\Desktop\1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02085" y="3501008"/>
              <a:ext cx="2155704" cy="2892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8" name="Picture 5" descr="C:\Documents and Settings\Administrator\Desktop\2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64288" y="4058459"/>
              <a:ext cx="1728192" cy="2175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istrator\Desktop\9163351_xxl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3338" y="3338513"/>
            <a:ext cx="4883151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กลุ่ม 14"/>
          <p:cNvGrpSpPr>
            <a:grpSpLocks/>
          </p:cNvGrpSpPr>
          <p:nvPr/>
        </p:nvGrpSpPr>
        <p:grpSpPr bwMode="auto">
          <a:xfrm>
            <a:off x="-107950" y="147638"/>
            <a:ext cx="3311525" cy="1008062"/>
            <a:chOff x="-107950" y="188913"/>
            <a:chExt cx="3311798" cy="1008062"/>
          </a:xfrm>
        </p:grpSpPr>
        <p:sp>
          <p:nvSpPr>
            <p:cNvPr id="16" name="Rounded Rectangle 10"/>
            <p:cNvSpPr/>
            <p:nvPr/>
          </p:nvSpPr>
          <p:spPr bwMode="auto">
            <a:xfrm>
              <a:off x="-107950" y="360363"/>
              <a:ext cx="3311798" cy="595312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solidFill>
                  <a:srgbClr val="FFFFFF"/>
                </a:solidFill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6157" name="ชื่อเรื่อง 1"/>
            <p:cNvSpPr txBox="1">
              <a:spLocks/>
            </p:cNvSpPr>
            <p:nvPr/>
          </p:nvSpPr>
          <p:spPr bwMode="auto">
            <a:xfrm>
              <a:off x="339694" y="188913"/>
              <a:ext cx="2758350" cy="1008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anchor="ctr"/>
            <a:lstStyle/>
            <a:p>
              <a:r>
                <a:rPr lang="th-TH" sz="3400" b="1">
                  <a:solidFill>
                    <a:schemeClr val="bg1"/>
                  </a:solidFill>
                  <a:latin typeface="AngsanaUPC" pitchFamily="18" charset="-34"/>
                  <a:cs typeface="AngsanaUPC" pitchFamily="18" charset="-34"/>
                </a:rPr>
                <a:t>การอนามัยแม่และเด็ก</a:t>
              </a:r>
            </a:p>
          </p:txBody>
        </p:sp>
      </p:grpSp>
      <p:grpSp>
        <p:nvGrpSpPr>
          <p:cNvPr id="3" name="กลุ่ม 1"/>
          <p:cNvGrpSpPr/>
          <p:nvPr/>
        </p:nvGrpSpPr>
        <p:grpSpPr>
          <a:xfrm>
            <a:off x="323850" y="1196752"/>
            <a:ext cx="6696744" cy="1153430"/>
            <a:chOff x="323850" y="1196752"/>
            <a:chExt cx="6696744" cy="1153430"/>
          </a:xfrm>
          <a:solidFill>
            <a:srgbClr val="13ED7B"/>
          </a:solidFill>
        </p:grpSpPr>
        <p:sp>
          <p:nvSpPr>
            <p:cNvPr id="18" name="สี่เหลี่ยมผืนผ้ามุมมน 17"/>
            <p:cNvSpPr/>
            <p:nvPr/>
          </p:nvSpPr>
          <p:spPr>
            <a:xfrm>
              <a:off x="323850" y="1196752"/>
              <a:ext cx="6696744" cy="115343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19" name="สี่เหลี่ยมผืนผ้า 18"/>
            <p:cNvSpPr/>
            <p:nvPr/>
          </p:nvSpPr>
          <p:spPr>
            <a:xfrm>
              <a:off x="467865" y="1322765"/>
              <a:ext cx="6552729" cy="954107"/>
            </a:xfrm>
            <a:prstGeom prst="rect">
              <a:avLst/>
            </a:prstGeom>
            <a:grpFill/>
          </p:spPr>
          <p:txBody>
            <a:bodyPr l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tabLst>
                  <a:tab pos="268288" algn="l"/>
                </a:tabLst>
                <a:defRPr/>
              </a:pPr>
              <a:r>
                <a:rPr lang="en-US" altLang="zh-CN" dirty="0">
                  <a:latin typeface="AngsanaUPC" pitchFamily="18" charset="-34"/>
                  <a:cs typeface="AngsanaUPC" pitchFamily="18" charset="-34"/>
                </a:rPr>
                <a:t>1.	</a:t>
              </a:r>
              <a:r>
                <a:rPr lang="th-TH" dirty="0">
                  <a:latin typeface="AngsanaUPC" pitchFamily="18" charset="-34"/>
                  <a:cs typeface="AngsanaUPC" pitchFamily="18" charset="-34"/>
                </a:rPr>
                <a:t>เมื่อประจำเดือนไม่มาตามปกติหรือตั้งครรภ์ ให้รีบไปพบแพทย์	เพื่อทำการตรวจหรือทำการฝากครรภ์</a:t>
              </a:r>
            </a:p>
          </p:txBody>
        </p:sp>
      </p:grpSp>
      <p:grpSp>
        <p:nvGrpSpPr>
          <p:cNvPr id="4" name="กลุ่ม 2"/>
          <p:cNvGrpSpPr/>
          <p:nvPr/>
        </p:nvGrpSpPr>
        <p:grpSpPr>
          <a:xfrm>
            <a:off x="1187624" y="2492896"/>
            <a:ext cx="6696744" cy="739385"/>
            <a:chOff x="1187624" y="2492896"/>
            <a:chExt cx="6696744" cy="739385"/>
          </a:xfrm>
          <a:solidFill>
            <a:srgbClr val="4BC0B2"/>
          </a:solidFill>
        </p:grpSpPr>
        <p:sp>
          <p:nvSpPr>
            <p:cNvPr id="20" name="สี่เหลี่ยมผืนผ้ามุมมน 19"/>
            <p:cNvSpPr/>
            <p:nvPr/>
          </p:nvSpPr>
          <p:spPr>
            <a:xfrm>
              <a:off x="1187624" y="2492896"/>
              <a:ext cx="6696744" cy="739385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21" name="สี่เหลี่ยมผืนผ้า 20"/>
            <p:cNvSpPr/>
            <p:nvPr/>
          </p:nvSpPr>
          <p:spPr>
            <a:xfrm>
              <a:off x="1331639" y="2636912"/>
              <a:ext cx="6552729" cy="523220"/>
            </a:xfrm>
            <a:prstGeom prst="rect">
              <a:avLst/>
            </a:prstGeom>
            <a:grpFill/>
          </p:spPr>
          <p:txBody>
            <a:bodyPr l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tabLst>
                  <a:tab pos="268288" algn="l"/>
                </a:tabLst>
                <a:defRPr/>
              </a:pPr>
              <a:r>
                <a:rPr lang="en-US" altLang="zh-CN" dirty="0">
                  <a:latin typeface="AngsanaUPC" pitchFamily="18" charset="-34"/>
                  <a:cs typeface="AngsanaUPC" pitchFamily="18" charset="-34"/>
                </a:rPr>
                <a:t>2.	</a:t>
              </a:r>
              <a:r>
                <a:rPr lang="th-TH" dirty="0">
                  <a:latin typeface="AngsanaUPC" pitchFamily="18" charset="-34"/>
                  <a:cs typeface="AngsanaUPC" pitchFamily="18" charset="-34"/>
                </a:rPr>
                <a:t>หากในระหว่างการตั้งครรภ์ มารดาต้องดูแลตนเองเป็นอย่างดี</a:t>
              </a:r>
            </a:p>
          </p:txBody>
        </p:sp>
      </p:grpSp>
      <p:grpSp>
        <p:nvGrpSpPr>
          <p:cNvPr id="5" name="กลุ่ม 3"/>
          <p:cNvGrpSpPr>
            <a:grpSpLocks/>
          </p:cNvGrpSpPr>
          <p:nvPr/>
        </p:nvGrpSpPr>
        <p:grpSpPr bwMode="auto">
          <a:xfrm>
            <a:off x="5200650" y="3616325"/>
            <a:ext cx="3605213" cy="1509713"/>
            <a:chOff x="5200463" y="3616382"/>
            <a:chExt cx="3604912" cy="1509848"/>
          </a:xfrm>
        </p:grpSpPr>
        <p:sp>
          <p:nvSpPr>
            <p:cNvPr id="22" name="สี่เหลี่ยมผืนผ้ามุมมน 21"/>
            <p:cNvSpPr/>
            <p:nvPr/>
          </p:nvSpPr>
          <p:spPr>
            <a:xfrm>
              <a:off x="5200463" y="3616382"/>
              <a:ext cx="3604912" cy="1509848"/>
            </a:xfrm>
            <a:prstGeom prst="roundRect">
              <a:avLst/>
            </a:prstGeom>
            <a:solidFill>
              <a:srgbClr val="F7AA3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6155" name="สี่เหลี่ยมผืนผ้า 22"/>
            <p:cNvSpPr>
              <a:spLocks noChangeArrowheads="1"/>
            </p:cNvSpPr>
            <p:nvPr/>
          </p:nvSpPr>
          <p:spPr bwMode="auto">
            <a:xfrm>
              <a:off x="5344478" y="3741235"/>
              <a:ext cx="3460897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tabLst>
                  <a:tab pos="268288" algn="l"/>
                </a:tabLst>
              </a:pPr>
              <a:r>
                <a:rPr lang="en-US" altLang="zh-CN">
                  <a:latin typeface="AngsanaUPC" pitchFamily="18" charset="-34"/>
                  <a:cs typeface="AngsanaUPC" pitchFamily="18" charset="-34"/>
                </a:rPr>
                <a:t>3.	</a:t>
              </a:r>
              <a:r>
                <a:rPr lang="th-TH">
                  <a:latin typeface="AngsanaUPC" pitchFamily="18" charset="-34"/>
                  <a:ea typeface="SimSun" pitchFamily="2" charset="-122"/>
                  <a:cs typeface="AngsanaUPC" pitchFamily="18" charset="-34"/>
                </a:rPr>
                <a:t>เมื่อรู้สึกเจ็บท้องควรรีบไป</a:t>
              </a:r>
              <a:r>
                <a:rPr lang="en-US">
                  <a:latin typeface="AngsanaUPC" pitchFamily="18" charset="-34"/>
                  <a:ea typeface="SimSun" pitchFamily="2" charset="-122"/>
                  <a:cs typeface="AngsanaUPC" pitchFamily="18" charset="-34"/>
                </a:rPr>
                <a:t>	</a:t>
              </a:r>
              <a:r>
                <a:rPr lang="th-TH">
                  <a:latin typeface="AngsanaUPC" pitchFamily="18" charset="-34"/>
                  <a:ea typeface="SimSun" pitchFamily="2" charset="-122"/>
                  <a:cs typeface="AngsanaUPC" pitchFamily="18" charset="-34"/>
                </a:rPr>
                <a:t>สถานพยาบาลที่ฝากครรภ์ทันที</a:t>
              </a:r>
            </a:p>
            <a:p>
              <a:pPr>
                <a:tabLst>
                  <a:tab pos="268288" algn="l"/>
                </a:tabLst>
              </a:pPr>
              <a:r>
                <a:rPr lang="th-TH">
                  <a:latin typeface="AngsanaUPC" pitchFamily="18" charset="-34"/>
                  <a:ea typeface="SimSun" pitchFamily="2" charset="-122"/>
                  <a:cs typeface="AngsanaUPC" pitchFamily="18" charset="-34"/>
                </a:rPr>
                <a:t>	เพื่อทำการคลอด</a:t>
              </a:r>
            </a:p>
          </p:txBody>
        </p:sp>
      </p:grpSp>
      <p:grpSp>
        <p:nvGrpSpPr>
          <p:cNvPr id="6" name="กลุ่ม 7"/>
          <p:cNvGrpSpPr>
            <a:grpSpLocks/>
          </p:cNvGrpSpPr>
          <p:nvPr/>
        </p:nvGrpSpPr>
        <p:grpSpPr bwMode="auto">
          <a:xfrm>
            <a:off x="3314700" y="5446713"/>
            <a:ext cx="5649913" cy="1077912"/>
            <a:chOff x="3314068" y="5446385"/>
            <a:chExt cx="5650420" cy="1078959"/>
          </a:xfrm>
        </p:grpSpPr>
        <p:sp>
          <p:nvSpPr>
            <p:cNvPr id="24" name="สี่เหลี่ยมผืนผ้ามุมมน 23"/>
            <p:cNvSpPr/>
            <p:nvPr/>
          </p:nvSpPr>
          <p:spPr>
            <a:xfrm>
              <a:off x="3314068" y="5446385"/>
              <a:ext cx="5491656" cy="1078959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6153" name="สี่เหลี่ยมผืนผ้า 24"/>
            <p:cNvSpPr>
              <a:spLocks noChangeArrowheads="1"/>
            </p:cNvSpPr>
            <p:nvPr/>
          </p:nvSpPr>
          <p:spPr bwMode="auto">
            <a:xfrm>
              <a:off x="3458084" y="5509381"/>
              <a:ext cx="5506404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tabLst>
                  <a:tab pos="268288" algn="l"/>
                </a:tabLst>
              </a:pPr>
              <a:r>
                <a:rPr lang="en-US" altLang="zh-CN">
                  <a:latin typeface="AngsanaUPC" pitchFamily="18" charset="-34"/>
                  <a:cs typeface="AngsanaUPC" pitchFamily="18" charset="-34"/>
                </a:rPr>
                <a:t>4.</a:t>
              </a:r>
              <a:r>
                <a:rPr lang="th-TH" altLang="zh-CN">
                  <a:latin typeface="AngsanaUPC" pitchFamily="18" charset="-34"/>
                  <a:cs typeface="AngsanaUPC" pitchFamily="18" charset="-34"/>
                </a:rPr>
                <a:t>	</a:t>
              </a:r>
              <a:r>
                <a:rPr lang="th-TH">
                  <a:latin typeface="AngsanaUPC" pitchFamily="18" charset="-34"/>
                  <a:ea typeface="SimSun" pitchFamily="2" charset="-122"/>
                  <a:cs typeface="AngsanaUPC" pitchFamily="18" charset="-34"/>
                </a:rPr>
                <a:t>หลังการคลอด มารดาควรพักฟื้นอย่างน้อย 6 – 8 	สัปดาห์ และต้องคอยดูแลเอาใจใส่สุขภาพของทารก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15"/>
          <p:cNvSpPr/>
          <p:nvPr/>
        </p:nvSpPr>
        <p:spPr>
          <a:xfrm>
            <a:off x="347" y="-58254"/>
            <a:ext cx="9154244" cy="6858000"/>
          </a:xfrm>
          <a:prstGeom prst="rect">
            <a:avLst/>
          </a:prstGeom>
          <a:gradFill>
            <a:gsLst>
              <a:gs pos="0">
                <a:srgbClr val="00B050">
                  <a:tint val="66000"/>
                  <a:satMod val="160000"/>
                </a:srgbClr>
              </a:gs>
              <a:gs pos="86000">
                <a:srgbClr val="00B050">
                  <a:tint val="44500"/>
                  <a:satMod val="160000"/>
                  <a:lumMod val="0"/>
                  <a:lumOff val="100000"/>
                  <a:alpha val="11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AngsanaUPC" pitchFamily="18" charset="-34"/>
              <a:cs typeface="AngsanaUPC" pitchFamily="18" charset="-34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22225" y="-26988"/>
            <a:ext cx="9166225" cy="1223963"/>
            <a:chOff x="-22225" y="-26988"/>
            <a:chExt cx="9166225" cy="1223963"/>
          </a:xfrm>
        </p:grpSpPr>
        <p:sp>
          <p:nvSpPr>
            <p:cNvPr id="6" name="สี่เหลี่ยมผืนผ้า 11"/>
            <p:cNvSpPr/>
            <p:nvPr/>
          </p:nvSpPr>
          <p:spPr>
            <a:xfrm>
              <a:off x="-22225" y="-26988"/>
              <a:ext cx="9166225" cy="119697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/>
            </a:p>
          </p:txBody>
        </p:sp>
        <p:sp>
          <p:nvSpPr>
            <p:cNvPr id="7" name="ชื่อเรื่อง 1"/>
            <p:cNvSpPr txBox="1">
              <a:spLocks/>
            </p:cNvSpPr>
            <p:nvPr/>
          </p:nvSpPr>
          <p:spPr bwMode="auto">
            <a:xfrm>
              <a:off x="360363" y="188913"/>
              <a:ext cx="7740650" cy="1008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th-TH" sz="4800" b="1" dirty="0" smtClean="0">
                  <a:solidFill>
                    <a:schemeClr val="bg1"/>
                  </a:solidFill>
                  <a:latin typeface="Angsana New" pitchFamily="18" charset="-34"/>
                </a:rPr>
                <a:t>การตั้งครรภ์</a:t>
              </a:r>
              <a:endParaRPr lang="th-TH" sz="4800" b="1" dirty="0">
                <a:solidFill>
                  <a:schemeClr val="bg1"/>
                </a:solidFill>
                <a:latin typeface="CordiaUPC" pitchFamily="34" charset="-34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26"/>
          <a:stretch/>
        </p:blipFill>
        <p:spPr>
          <a:xfrm>
            <a:off x="-36512" y="1161009"/>
            <a:ext cx="9176816" cy="569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C:\Documents and Settings\Administrator\Desktop\อาการแพ้ท้อง12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กลุ่ม 4"/>
          <p:cNvGrpSpPr>
            <a:grpSpLocks/>
          </p:cNvGrpSpPr>
          <p:nvPr/>
        </p:nvGrpSpPr>
        <p:grpSpPr bwMode="auto">
          <a:xfrm>
            <a:off x="-107950" y="147638"/>
            <a:ext cx="2159000" cy="1008062"/>
            <a:chOff x="-107950" y="148164"/>
            <a:chExt cx="2159670" cy="1008062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-107950" y="319614"/>
              <a:ext cx="2159670" cy="595312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solidFill>
                  <a:srgbClr val="FFFFFF"/>
                </a:solidFill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7181" name="ชื่อเรื่อง 1"/>
            <p:cNvSpPr txBox="1">
              <a:spLocks/>
            </p:cNvSpPr>
            <p:nvPr/>
          </p:nvSpPr>
          <p:spPr bwMode="auto">
            <a:xfrm>
              <a:off x="339694" y="148164"/>
              <a:ext cx="1712026" cy="1008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anchor="ctr"/>
            <a:lstStyle/>
            <a:p>
              <a:r>
                <a:rPr lang="th-TH" sz="3400" b="1">
                  <a:solidFill>
                    <a:schemeClr val="bg1"/>
                  </a:solidFill>
                  <a:latin typeface="AngsanaUPC" pitchFamily="18" charset="-34"/>
                  <a:cs typeface="AngsanaUPC" pitchFamily="18" charset="-34"/>
                </a:rPr>
                <a:t>การตั้งครรภ์</a:t>
              </a:r>
            </a:p>
          </p:txBody>
        </p:sp>
      </p:grpSp>
      <p:grpSp>
        <p:nvGrpSpPr>
          <p:cNvPr id="5" name="กลุ่ม 3"/>
          <p:cNvGrpSpPr/>
          <p:nvPr/>
        </p:nvGrpSpPr>
        <p:grpSpPr>
          <a:xfrm>
            <a:off x="552195" y="1700808"/>
            <a:ext cx="2196752" cy="1728192"/>
            <a:chOff x="552195" y="1700808"/>
            <a:chExt cx="2196752" cy="1728192"/>
          </a:xfrm>
          <a:solidFill>
            <a:srgbClr val="13ED7B"/>
          </a:solidFill>
        </p:grpSpPr>
        <p:sp>
          <p:nvSpPr>
            <p:cNvPr id="2" name="วงรี 1"/>
            <p:cNvSpPr/>
            <p:nvPr/>
          </p:nvSpPr>
          <p:spPr>
            <a:xfrm>
              <a:off x="552195" y="1700808"/>
              <a:ext cx="2196752" cy="1728192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3" name="สี่เหลี่ยมผืนผ้า 2"/>
            <p:cNvSpPr/>
            <p:nvPr/>
          </p:nvSpPr>
          <p:spPr>
            <a:xfrm>
              <a:off x="916236" y="1964740"/>
              <a:ext cx="1468671" cy="1200329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sz="3600" b="1" dirty="0">
                  <a:latin typeface="AngsanaUPC" pitchFamily="18" charset="-34"/>
                  <a:cs typeface="AngsanaUPC" pitchFamily="18" charset="-34"/>
                </a:rPr>
                <a:t> อารมณ์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sz="3600" b="1" dirty="0">
                  <a:latin typeface="AngsanaUPC" pitchFamily="18" charset="-34"/>
                  <a:cs typeface="AngsanaUPC" pitchFamily="18" charset="-34"/>
                </a:rPr>
                <a:t>แปรปรวน</a:t>
              </a:r>
            </a:p>
          </p:txBody>
        </p:sp>
      </p:grpSp>
      <p:grpSp>
        <p:nvGrpSpPr>
          <p:cNvPr id="6" name="กลุ่ม 29"/>
          <p:cNvGrpSpPr>
            <a:grpSpLocks/>
          </p:cNvGrpSpPr>
          <p:nvPr/>
        </p:nvGrpSpPr>
        <p:grpSpPr bwMode="auto">
          <a:xfrm>
            <a:off x="5786438" y="3000375"/>
            <a:ext cx="2197100" cy="1728788"/>
            <a:chOff x="6012160" y="2528029"/>
            <a:chExt cx="2196752" cy="1728192"/>
          </a:xfrm>
        </p:grpSpPr>
        <p:sp>
          <p:nvSpPr>
            <p:cNvPr id="16" name="วงรี 15"/>
            <p:cNvSpPr/>
            <p:nvPr/>
          </p:nvSpPr>
          <p:spPr>
            <a:xfrm>
              <a:off x="6012160" y="2528029"/>
              <a:ext cx="2196752" cy="172819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7179" name="สี่เหลี่ยมผืนผ้า 16"/>
            <p:cNvSpPr>
              <a:spLocks noChangeArrowheads="1"/>
            </p:cNvSpPr>
            <p:nvPr/>
          </p:nvSpPr>
          <p:spPr bwMode="auto">
            <a:xfrm>
              <a:off x="6015527" y="3032085"/>
              <a:ext cx="219002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h-TH" sz="3600" b="1">
                  <a:latin typeface="AngsanaUPC" pitchFamily="18" charset="-34"/>
                  <a:cs typeface="AngsanaUPC" pitchFamily="18" charset="-34"/>
                </a:rPr>
                <a:t>ขาดประจำเดือน</a:t>
              </a:r>
            </a:p>
          </p:txBody>
        </p:sp>
      </p:grpSp>
      <p:grpSp>
        <p:nvGrpSpPr>
          <p:cNvPr id="7" name="กลุ่ม 27"/>
          <p:cNvGrpSpPr/>
          <p:nvPr/>
        </p:nvGrpSpPr>
        <p:grpSpPr>
          <a:xfrm>
            <a:off x="6786578" y="1071546"/>
            <a:ext cx="2196752" cy="1728192"/>
            <a:chOff x="5196089" y="4776702"/>
            <a:chExt cx="2196752" cy="172819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8" name="วงรี 17"/>
            <p:cNvSpPr/>
            <p:nvPr/>
          </p:nvSpPr>
          <p:spPr>
            <a:xfrm>
              <a:off x="5196089" y="4776702"/>
              <a:ext cx="2196752" cy="17281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19" name="สี่เหลี่ยมผืนผ้า 18"/>
            <p:cNvSpPr/>
            <p:nvPr/>
          </p:nvSpPr>
          <p:spPr>
            <a:xfrm>
              <a:off x="5729246" y="5040634"/>
              <a:ext cx="1130438" cy="120032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sz="3600" b="1" dirty="0">
                  <a:latin typeface="AngsanaUPC" pitchFamily="18" charset="-34"/>
                  <a:cs typeface="AngsanaUPC" pitchFamily="18" charset="-34"/>
                </a:rPr>
                <a:t>คลื่นไส้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sz="3600" b="1" dirty="0">
                  <a:latin typeface="AngsanaUPC" pitchFamily="18" charset="-34"/>
                  <a:cs typeface="AngsanaUPC" pitchFamily="18" charset="-34"/>
                </a:rPr>
                <a:t>อาเจียน</a:t>
              </a:r>
            </a:p>
          </p:txBody>
        </p:sp>
      </p:grpSp>
      <p:grpSp>
        <p:nvGrpSpPr>
          <p:cNvPr id="8" name="กลุ่ม 6"/>
          <p:cNvGrpSpPr>
            <a:grpSpLocks/>
          </p:cNvGrpSpPr>
          <p:nvPr/>
        </p:nvGrpSpPr>
        <p:grpSpPr bwMode="auto">
          <a:xfrm>
            <a:off x="2143125" y="3429000"/>
            <a:ext cx="2870200" cy="2074863"/>
            <a:chOff x="2195736" y="3392125"/>
            <a:chExt cx="2869432" cy="2074602"/>
          </a:xfrm>
        </p:grpSpPr>
        <p:sp>
          <p:nvSpPr>
            <p:cNvPr id="20" name="วงรี 19"/>
            <p:cNvSpPr/>
            <p:nvPr/>
          </p:nvSpPr>
          <p:spPr>
            <a:xfrm>
              <a:off x="2195736" y="3392125"/>
              <a:ext cx="2869432" cy="207460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7177" name="สี่เหลี่ยมผืนผ้า 20"/>
            <p:cNvSpPr>
              <a:spLocks noChangeArrowheads="1"/>
            </p:cNvSpPr>
            <p:nvPr/>
          </p:nvSpPr>
          <p:spPr bwMode="auto">
            <a:xfrm>
              <a:off x="2405432" y="3620302"/>
              <a:ext cx="2584361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h-TH" sz="3600" b="1">
                  <a:latin typeface="AngsanaUPC" pitchFamily="18" charset="-34"/>
                  <a:cs typeface="AngsanaUPC" pitchFamily="18" charset="-34"/>
                </a:rPr>
                <a:t>การรับรู้รส</a:t>
              </a:r>
            </a:p>
            <a:p>
              <a:pPr algn="ctr"/>
              <a:r>
                <a:rPr lang="th-TH" sz="3600" b="1">
                  <a:latin typeface="AngsanaUPC" pitchFamily="18" charset="-34"/>
                  <a:cs typeface="AngsanaUPC" pitchFamily="18" charset="-34"/>
                </a:rPr>
                <a:t>และกลิ่นของอาหาร</a:t>
              </a:r>
            </a:p>
            <a:p>
              <a:pPr algn="ctr"/>
              <a:r>
                <a:rPr lang="th-TH" sz="3600" b="1">
                  <a:latin typeface="AngsanaUPC" pitchFamily="18" charset="-34"/>
                  <a:cs typeface="AngsanaUPC" pitchFamily="18" charset="-34"/>
                </a:rPr>
                <a:t>เปลี่ยนไป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กลุ่ม 4"/>
          <p:cNvGrpSpPr>
            <a:grpSpLocks/>
          </p:cNvGrpSpPr>
          <p:nvPr/>
        </p:nvGrpSpPr>
        <p:grpSpPr bwMode="auto">
          <a:xfrm>
            <a:off x="369888" y="190500"/>
            <a:ext cx="8269287" cy="6237288"/>
            <a:chOff x="61539" y="172587"/>
            <a:chExt cx="8268405" cy="6237027"/>
          </a:xfrm>
        </p:grpSpPr>
        <p:sp>
          <p:nvSpPr>
            <p:cNvPr id="2" name="วงรี 1"/>
            <p:cNvSpPr/>
            <p:nvPr/>
          </p:nvSpPr>
          <p:spPr>
            <a:xfrm>
              <a:off x="1620298" y="718664"/>
              <a:ext cx="5400099" cy="5400449"/>
            </a:xfrm>
            <a:prstGeom prst="ellipse">
              <a:avLst/>
            </a:prstGeom>
            <a:solidFill>
              <a:srgbClr val="F7A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pic>
          <p:nvPicPr>
            <p:cNvPr id="4" name="รูปภาพ 3"/>
            <p:cNvPicPr>
              <a:picLocks noChangeAspect="1"/>
            </p:cNvPicPr>
            <p:nvPr/>
          </p:nvPicPr>
          <p:blipFill>
            <a:blip r:embed="rId2">
              <a:lum bright="20000"/>
              <a:extLst/>
            </a:blip>
            <a:stretch>
              <a:fillRect/>
            </a:stretch>
          </p:blipFill>
          <p:spPr>
            <a:xfrm>
              <a:off x="61539" y="172587"/>
              <a:ext cx="8268405" cy="623702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207" name="สี่เหลี่ยมผืนผ้า 2"/>
            <p:cNvSpPr>
              <a:spLocks noChangeArrowheads="1"/>
            </p:cNvSpPr>
            <p:nvPr/>
          </p:nvSpPr>
          <p:spPr bwMode="auto">
            <a:xfrm>
              <a:off x="2097546" y="3015773"/>
              <a:ext cx="4429156" cy="1323439"/>
            </a:xfrm>
            <a:prstGeom prst="rect">
              <a:avLst/>
            </a:prstGeom>
            <a:solidFill>
              <a:schemeClr val="bg1">
                <a:alpha val="8196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th-TH" sz="4000" b="1">
                  <a:latin typeface="AngsanaUPC" pitchFamily="18" charset="-34"/>
                  <a:cs typeface="AngsanaUPC" pitchFamily="18" charset="-34"/>
                </a:rPr>
                <a:t>ปัจจัยที่มีผลกระทบ</a:t>
              </a:r>
            </a:p>
            <a:p>
              <a:pPr algn="ctr"/>
              <a:r>
                <a:rPr lang="th-TH" sz="4000" b="1">
                  <a:latin typeface="AngsanaUPC" pitchFamily="18" charset="-34"/>
                  <a:cs typeface="AngsanaUPC" pitchFamily="18" charset="-34"/>
                </a:rPr>
                <a:t>ต่อการตั้งครรภ์</a:t>
              </a: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1000125" y="428625"/>
            <a:ext cx="2286000" cy="714375"/>
            <a:chOff x="1000100" y="428604"/>
            <a:chExt cx="2286016" cy="714380"/>
          </a:xfrm>
        </p:grpSpPr>
        <p:sp>
          <p:nvSpPr>
            <p:cNvPr id="14" name="Rounded Rectangular Callout 13"/>
            <p:cNvSpPr/>
            <p:nvPr/>
          </p:nvSpPr>
          <p:spPr>
            <a:xfrm>
              <a:off x="1000100" y="428604"/>
              <a:ext cx="2286016" cy="714380"/>
            </a:xfrm>
            <a:prstGeom prst="wedgeRoundRectCallout">
              <a:avLst>
                <a:gd name="adj1" fmla="val 43167"/>
                <a:gd name="adj2" fmla="val 83515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/>
            </a:p>
          </p:txBody>
        </p:sp>
        <p:sp>
          <p:nvSpPr>
            <p:cNvPr id="8204" name="Rectangle 14"/>
            <p:cNvSpPr>
              <a:spLocks noChangeArrowheads="1"/>
            </p:cNvSpPr>
            <p:nvPr/>
          </p:nvSpPr>
          <p:spPr bwMode="auto">
            <a:xfrm>
              <a:off x="1071538" y="500042"/>
              <a:ext cx="210223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th-TH" sz="3200">
                  <a:latin typeface="AngsanaUPC" pitchFamily="18" charset="-34"/>
                  <a:cs typeface="AngsanaUPC" pitchFamily="18" charset="-34"/>
                </a:rPr>
                <a:t> แอลกอฮอล์</a:t>
              </a:r>
              <a:endParaRPr lang="th-TH" sz="3200">
                <a:latin typeface="Calibri" pitchFamily="34" charset="0"/>
                <a:cs typeface="Cordia New" pitchFamily="34" charset="-34"/>
              </a:endParaRPr>
            </a:p>
          </p:txBody>
        </p:sp>
      </p:grpSp>
      <p:grpSp>
        <p:nvGrpSpPr>
          <p:cNvPr id="6" name="Group 17"/>
          <p:cNvGrpSpPr/>
          <p:nvPr/>
        </p:nvGrpSpPr>
        <p:grpSpPr>
          <a:xfrm>
            <a:off x="6143636" y="428604"/>
            <a:ext cx="1857388" cy="714380"/>
            <a:chOff x="642910" y="3214686"/>
            <a:chExt cx="1857388" cy="714380"/>
          </a:xfrm>
          <a:solidFill>
            <a:srgbClr val="43CD53"/>
          </a:solidFill>
        </p:grpSpPr>
        <p:sp>
          <p:nvSpPr>
            <p:cNvPr id="16" name="Rounded Rectangular Callout 15"/>
            <p:cNvSpPr/>
            <p:nvPr/>
          </p:nvSpPr>
          <p:spPr>
            <a:xfrm>
              <a:off x="642910" y="3214686"/>
              <a:ext cx="1857388" cy="714380"/>
            </a:xfrm>
            <a:prstGeom prst="wedgeRoundRectCallout">
              <a:avLst>
                <a:gd name="adj1" fmla="val -45742"/>
                <a:gd name="adj2" fmla="val 100709"/>
                <a:gd name="adj3" fmla="val 16667"/>
              </a:avLst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85786" y="3286124"/>
              <a:ext cx="1571636" cy="58477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sz="3200" dirty="0">
                  <a:latin typeface="AngsanaUPC" pitchFamily="18" charset="-34"/>
                  <a:cs typeface="AngsanaUPC" pitchFamily="18" charset="-34"/>
                </a:rPr>
                <a:t>บุหรี่</a:t>
              </a:r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214313" y="2786063"/>
            <a:ext cx="2428875" cy="1214437"/>
            <a:chOff x="214282" y="2786058"/>
            <a:chExt cx="2428892" cy="1214446"/>
          </a:xfrm>
        </p:grpSpPr>
        <p:sp>
          <p:nvSpPr>
            <p:cNvPr id="19" name="Rounded Rectangular Callout 18"/>
            <p:cNvSpPr/>
            <p:nvPr/>
          </p:nvSpPr>
          <p:spPr>
            <a:xfrm>
              <a:off x="214282" y="2786058"/>
              <a:ext cx="2428892" cy="1214446"/>
            </a:xfrm>
            <a:prstGeom prst="wedgeRoundRectCallout">
              <a:avLst>
                <a:gd name="adj1" fmla="val 69611"/>
                <a:gd name="adj2" fmla="val -44301"/>
                <a:gd name="adj3" fmla="val 16667"/>
              </a:avLst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/>
            </a:p>
          </p:txBody>
        </p:sp>
        <p:sp>
          <p:nvSpPr>
            <p:cNvPr id="8202" name="Rectangle 19"/>
            <p:cNvSpPr>
              <a:spLocks noChangeArrowheads="1"/>
            </p:cNvSpPr>
            <p:nvPr/>
          </p:nvSpPr>
          <p:spPr bwMode="auto">
            <a:xfrm>
              <a:off x="285720" y="2857496"/>
              <a:ext cx="2357454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th-TH" sz="3200">
                  <a:latin typeface="AngsanaUPC" pitchFamily="18" charset="-34"/>
                  <a:cs typeface="AngsanaUPC" pitchFamily="18" charset="-34"/>
                </a:rPr>
                <a:t>โรคที่เกิดจากภาวะการตั้งครรภ์</a:t>
              </a:r>
            </a:p>
          </p:txBody>
        </p:sp>
      </p:grpSp>
      <p:sp>
        <p:nvSpPr>
          <p:cNvPr id="22" name="Rounded Rectangular Callout 21"/>
          <p:cNvSpPr/>
          <p:nvPr/>
        </p:nvSpPr>
        <p:spPr>
          <a:xfrm>
            <a:off x="6643688" y="2928938"/>
            <a:ext cx="2286000" cy="1000125"/>
          </a:xfrm>
          <a:prstGeom prst="wedgeRoundRectCallout">
            <a:avLst>
              <a:gd name="adj1" fmla="val -68053"/>
              <a:gd name="adj2" fmla="val -44301"/>
              <a:gd name="adj3" fmla="val 16667"/>
            </a:avLst>
          </a:prstGeom>
          <a:solidFill>
            <a:srgbClr val="33CC3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สารเสพติดอื่นๆ</a:t>
            </a:r>
          </a:p>
        </p:txBody>
      </p:sp>
      <p:sp>
        <p:nvSpPr>
          <p:cNvPr id="24" name="Rounded Rectangular Callout 23"/>
          <p:cNvSpPr/>
          <p:nvPr/>
        </p:nvSpPr>
        <p:spPr>
          <a:xfrm>
            <a:off x="1071563" y="5357813"/>
            <a:ext cx="2286000" cy="1000125"/>
          </a:xfrm>
          <a:prstGeom prst="wedgeRoundRectCallout">
            <a:avLst>
              <a:gd name="adj1" fmla="val 46573"/>
              <a:gd name="adj2" fmla="val -87968"/>
              <a:gd name="adj3" fmla="val 16667"/>
            </a:avLst>
          </a:prstGeom>
          <a:solidFill>
            <a:srgbClr val="4BC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การติดเชื้อ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5786438" y="5429250"/>
            <a:ext cx="2286000" cy="1000125"/>
          </a:xfrm>
          <a:prstGeom prst="wedgeRoundRectCallout">
            <a:avLst>
              <a:gd name="adj1" fmla="val -41784"/>
              <a:gd name="adj2" fmla="val -89333"/>
              <a:gd name="adj3" fmla="val 16667"/>
            </a:avLst>
          </a:prstGeom>
          <a:solidFill>
            <a:srgbClr val="13ED7B"/>
          </a:solidFill>
          <a:ln>
            <a:solidFill>
              <a:srgbClr val="43CD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สภาพแวดล้อม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กลุ่ม 1"/>
          <p:cNvGrpSpPr>
            <a:grpSpLocks/>
          </p:cNvGrpSpPr>
          <p:nvPr/>
        </p:nvGrpSpPr>
        <p:grpSpPr bwMode="auto">
          <a:xfrm>
            <a:off x="3929063" y="-1928813"/>
            <a:ext cx="4541837" cy="1312863"/>
            <a:chOff x="3784928" y="392650"/>
            <a:chExt cx="4541371" cy="1312638"/>
          </a:xfrm>
        </p:grpSpPr>
        <p:pic>
          <p:nvPicPr>
            <p:cNvPr id="9229" name="Picture 3" descr="C:\Documents and Settings\Administrator\Desktop\nicubunu_beer_mug-1969px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-1743002">
              <a:off x="7097506" y="392650"/>
              <a:ext cx="1228793" cy="1228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0" name="Picture 3" descr="C:\Documents and Settings\Administrator\Desktop\nicubunu_beer_mug-1969px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-1743002">
              <a:off x="5426632" y="417765"/>
              <a:ext cx="1228793" cy="1228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1" name="Picture 3" descr="C:\Documents and Settings\Administrator\Desktop\nicubunu_beer_mug-1969px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-1743002">
              <a:off x="3784928" y="476495"/>
              <a:ext cx="1228793" cy="1228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Rounded Rectangle 3"/>
          <p:cNvSpPr/>
          <p:nvPr/>
        </p:nvSpPr>
        <p:spPr>
          <a:xfrm>
            <a:off x="977900" y="428625"/>
            <a:ext cx="2097088" cy="792163"/>
          </a:xfrm>
          <a:prstGeom prst="roundRect">
            <a:avLst/>
          </a:prstGeom>
          <a:solidFill>
            <a:srgbClr val="43C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แอลกอฮอล์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49338" y="2071688"/>
            <a:ext cx="1938337" cy="6477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ทำให้แท้ง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9275" y="4000500"/>
            <a:ext cx="2879725" cy="6477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ทารกมีน้ำหนักแรกเกิดน้อย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3588" y="3000375"/>
            <a:ext cx="2408237" cy="6477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เกิดภาวะปัญญาอ่อน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1792288" y="1357313"/>
            <a:ext cx="400050" cy="571500"/>
          </a:xfrm>
          <a:prstGeom prst="downArrow">
            <a:avLst/>
          </a:prstGeom>
          <a:solidFill>
            <a:srgbClr val="F7A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AngsanaUPC" pitchFamily="18" charset="-34"/>
              <a:cs typeface="AngsanaUPC" pitchFamily="18" charset="-34"/>
            </a:endParaRPr>
          </a:p>
        </p:txBody>
      </p:sp>
      <p:grpSp>
        <p:nvGrpSpPr>
          <p:cNvPr id="9224" name="Group 19"/>
          <p:cNvGrpSpPr>
            <a:grpSpLocks/>
          </p:cNvGrpSpPr>
          <p:nvPr/>
        </p:nvGrpSpPr>
        <p:grpSpPr bwMode="auto">
          <a:xfrm>
            <a:off x="0" y="4714875"/>
            <a:ext cx="9144000" cy="2389188"/>
            <a:chOff x="0" y="4468370"/>
            <a:chExt cx="9144000" cy="2389630"/>
          </a:xfrm>
        </p:grpSpPr>
        <p:pic>
          <p:nvPicPr>
            <p:cNvPr id="9226" name="Picture 4" descr="C:\Documents and Settings\Administrator\Desktop\iStock_000016788111Medium__2_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4468370"/>
              <a:ext cx="3857620" cy="2389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7" name="Picture 4" descr="C:\Documents and Settings\Administrator\Desktop\iStock_000016788111Medium__2_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57554" y="4468370"/>
              <a:ext cx="4643470" cy="2389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8" name="Picture 4" descr="C:\Documents and Settings\Administrator\Desktop\iStock_000016788111Medium__2_.jp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00958" y="4468370"/>
              <a:ext cx="1643042" cy="2389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Rounded Rectangle 20"/>
          <p:cNvSpPr/>
          <p:nvPr/>
        </p:nvSpPr>
        <p:spPr>
          <a:xfrm>
            <a:off x="3929063" y="2000250"/>
            <a:ext cx="4857750" cy="18573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เป็นส่วนผสมอยู่ในเครื่องดื่มมึนเมา </a:t>
            </a:r>
            <a:br>
              <a:rPr lang="th-TH" sz="3200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</a:br>
            <a:r>
              <a:rPr lang="th-TH" sz="3200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เมื่อมารดาที่ตั้งครรภ์ดื่มเข้าไปจะทำให้ระดับแอลกอฮอล์ในเลือดสูงขึ้น และจะไหลเข้าสู่ทารกโดยตรงผ่านทางรก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0" grpId="0" animBg="1"/>
      <p:bldP spid="17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Documents and Settings\Administrator\Desktop\render1.jpg49514595-4772-4740-9b6b-2cdbd51a7aebLarg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22689">
            <a:off x="5051425" y="2336800"/>
            <a:ext cx="4806950" cy="480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Down Arrow 14"/>
          <p:cNvSpPr/>
          <p:nvPr/>
        </p:nvSpPr>
        <p:spPr>
          <a:xfrm>
            <a:off x="1995488" y="1293813"/>
            <a:ext cx="504825" cy="849312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143000" y="2352675"/>
            <a:ext cx="2287588" cy="647700"/>
          </a:xfrm>
          <a:prstGeom prst="roundRect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มีอาการแพ้ท้องมาก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8663" y="3206750"/>
            <a:ext cx="3063875" cy="1008063"/>
          </a:xfrm>
          <a:prstGeom prst="roundRect">
            <a:avLst/>
          </a:prstGeom>
          <a:solidFill>
            <a:srgbClr val="13E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ตั้งครรภ์นอกมดลูก แท้ง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และคลอดก่อนกำหนด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2900" y="4365625"/>
            <a:ext cx="3941763" cy="9366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ทารกในครรภ์ได้รับออกซิเจน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และสารอาหารลดลง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42900" y="5518150"/>
            <a:ext cx="3941763" cy="9366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ทารกจะมีน้ำหนักน้อย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และมีปัญหาด้านพัฒนาการ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071938" y="1143000"/>
            <a:ext cx="465613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>
            <a:spAutoFit/>
          </a:bodyPr>
          <a:lstStyle/>
          <a:p>
            <a:pPr indent="457200"/>
            <a:r>
              <a:rPr lang="th-TH" sz="3200">
                <a:latin typeface="AngsanaUPC" pitchFamily="18" charset="-34"/>
                <a:cs typeface="AngsanaUPC" pitchFamily="18" charset="-34"/>
              </a:rPr>
              <a:t>การสูบบุหรี่ หรือแม้กระทั่งการรับเอาควันบุหรี่เข้าสู่ร่างกายโดยทางอ้อมก็ตาม ล้วนเป็นผลเสียต่อทารกในครรภ์ทั้งสิ้น </a:t>
            </a:r>
          </a:p>
        </p:txBody>
      </p:sp>
      <p:sp>
        <p:nvSpPr>
          <p:cNvPr id="18" name="Rounded Rectangle 3"/>
          <p:cNvSpPr/>
          <p:nvPr/>
        </p:nvSpPr>
        <p:spPr>
          <a:xfrm>
            <a:off x="1187450" y="357188"/>
            <a:ext cx="2098675" cy="792162"/>
          </a:xfrm>
          <a:prstGeom prst="round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บุหรี่</a:t>
            </a:r>
          </a:p>
        </p:txBody>
      </p:sp>
      <p:pic>
        <p:nvPicPr>
          <p:cNvPr id="5126" name="Picture 6" descr="C:\Documents and Settings\Administrator\Desktop\cigarette-cartoon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13" y="4313238"/>
            <a:ext cx="1844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21" grpId="0" animBg="1"/>
      <p:bldP spid="12" grpId="0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4"/>
          <p:cNvSpPr/>
          <p:nvPr/>
        </p:nvSpPr>
        <p:spPr>
          <a:xfrm>
            <a:off x="2054225" y="1255713"/>
            <a:ext cx="660400" cy="1030287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76350" y="2500313"/>
            <a:ext cx="2236788" cy="100806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แท้งและคลอด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ก่อนกำหนด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71563" y="3714750"/>
            <a:ext cx="2663825" cy="10080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ทารกมีปัญหาทางด้านพัฒนาการ สมองพิการ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16000" y="4921250"/>
            <a:ext cx="2786063" cy="100806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ทารกในครรภ์จะติด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สารเสพติดไปด้วย</a:t>
            </a:r>
          </a:p>
        </p:txBody>
      </p:sp>
      <p:sp>
        <p:nvSpPr>
          <p:cNvPr id="13" name="Rounded Rectangle 3"/>
          <p:cNvSpPr/>
          <p:nvPr/>
        </p:nvSpPr>
        <p:spPr>
          <a:xfrm>
            <a:off x="1346200" y="331788"/>
            <a:ext cx="2097088" cy="792162"/>
          </a:xfrm>
          <a:prstGeom prst="round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สารเสพติด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071938" y="1500188"/>
            <a:ext cx="428625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>
            <a:spAutoFit/>
          </a:bodyPr>
          <a:lstStyle/>
          <a:p>
            <a:pPr indent="457200"/>
            <a:r>
              <a:rPr lang="th-TH" sz="3200">
                <a:latin typeface="AngsanaUPC" pitchFamily="18" charset="-34"/>
                <a:cs typeface="AngsanaUPC" pitchFamily="18" charset="-34"/>
              </a:rPr>
              <a:t> เมื่อมารดาเสพสารเสพติดเข้าไป ไม่ว่าจะเป็นโดยการรับประทาน สูบ ฉีด ดม หรือวิธีอื่นๆ ก่อให้เกิดผลเสียต่อร่างกายตั้งตัวมารดาและทารก</a:t>
            </a:r>
            <a:br>
              <a:rPr lang="th-TH" sz="3200">
                <a:latin typeface="AngsanaUPC" pitchFamily="18" charset="-34"/>
                <a:cs typeface="AngsanaUPC" pitchFamily="18" charset="-34"/>
              </a:rPr>
            </a:br>
            <a:r>
              <a:rPr lang="th-TH" sz="3200">
                <a:latin typeface="AngsanaUPC" pitchFamily="18" charset="-34"/>
                <a:cs typeface="AngsanaUPC" pitchFamily="18" charset="-34"/>
              </a:rPr>
              <a:t>ในครรภ์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571875" y="4364038"/>
            <a:ext cx="2405063" cy="2493962"/>
            <a:chOff x="5517285" y="2229012"/>
            <a:chExt cx="2404506" cy="2494364"/>
          </a:xfrm>
        </p:grpSpPr>
        <p:pic>
          <p:nvPicPr>
            <p:cNvPr id="11282" name="Picture 2" descr="C:\Documents and Settings\Administrator\Desktop\wallpaper-1012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517285" y="2229012"/>
              <a:ext cx="2404506" cy="2494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Oval 15"/>
            <p:cNvSpPr/>
            <p:nvPr/>
          </p:nvSpPr>
          <p:spPr>
            <a:xfrm>
              <a:off x="6858016" y="2357430"/>
              <a:ext cx="714380" cy="714380"/>
            </a:xfrm>
            <a:prstGeom prst="ellipse">
              <a:avLst/>
            </a:prstGeom>
            <a:solidFill>
              <a:schemeClr val="bg1">
                <a:lumMod val="75000"/>
                <a:alpha val="82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7858125" y="2214563"/>
            <a:ext cx="1214438" cy="2155825"/>
            <a:chOff x="7715270" y="2916754"/>
            <a:chExt cx="1214449" cy="2155296"/>
          </a:xfrm>
        </p:grpSpPr>
        <p:pic>
          <p:nvPicPr>
            <p:cNvPr id="11280" name="Picture 3" descr="C:\Documents and Settings\Administrator\Desktop\blank-pill-bottles-md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7786710" y="2916754"/>
              <a:ext cx="1143009" cy="2155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1" name="Picture 3" descr="C:\Documents and Settings\Administrator\Desktop\blank-pill-bottles-md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flipH="1">
              <a:off x="7715270" y="3555368"/>
              <a:ext cx="804335" cy="1516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8"/>
          <p:cNvGrpSpPr>
            <a:grpSpLocks/>
          </p:cNvGrpSpPr>
          <p:nvPr/>
        </p:nvGrpSpPr>
        <p:grpSpPr bwMode="auto">
          <a:xfrm rot="570866" flipH="1">
            <a:off x="912813" y="6010275"/>
            <a:ext cx="1082675" cy="763588"/>
            <a:chOff x="3153604" y="5787443"/>
            <a:chExt cx="1490439" cy="1052095"/>
          </a:xfrm>
        </p:grpSpPr>
        <p:pic>
          <p:nvPicPr>
            <p:cNvPr id="11278" name="Picture 4" descr="C:\Documents and Settings\Administrator\Desktop\medicine-pills-hi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3561759" y="5926400"/>
              <a:ext cx="1082284" cy="913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9" name="Picture 4" descr="C:\Documents and Settings\Administrator\Desktop\medicine-pills-hi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3153604" y="5787443"/>
              <a:ext cx="1082284" cy="913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20"/>
          <p:cNvGrpSpPr>
            <a:grpSpLocks/>
          </p:cNvGrpSpPr>
          <p:nvPr/>
        </p:nvGrpSpPr>
        <p:grpSpPr bwMode="auto">
          <a:xfrm rot="533200" flipH="1">
            <a:off x="33338" y="5834063"/>
            <a:ext cx="1117600" cy="788987"/>
            <a:chOff x="3153604" y="5787443"/>
            <a:chExt cx="1490439" cy="1052095"/>
          </a:xfrm>
        </p:grpSpPr>
        <p:pic>
          <p:nvPicPr>
            <p:cNvPr id="11276" name="Picture 4" descr="C:\Documents and Settings\Administrator\Desktop\medicine-pills-hi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 flipH="1">
              <a:off x="3561759" y="5926400"/>
              <a:ext cx="1082284" cy="913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7" name="Picture 4" descr="C:\Documents and Settings\Administrator\Desktop\medicine-pills-hi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 flipH="1">
              <a:off x="3153604" y="5787443"/>
              <a:ext cx="1082284" cy="913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49250" y="2459038"/>
            <a:ext cx="2663825" cy="147478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ยาบางชนิดที่มารดารับประทานขณะตั้งครรภ์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7188" y="5092700"/>
            <a:ext cx="2513012" cy="140811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ส่งผลให้ทารกมีอวัยวะที่ผิดปกติ และหยุดการเจริญเติบโต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17863" y="2459038"/>
            <a:ext cx="2665412" cy="1474787"/>
          </a:xfrm>
          <a:prstGeom prst="roundRect">
            <a:avLst/>
          </a:prstGeom>
          <a:solidFill>
            <a:srgbClr val="13E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ภาวะเครียดอย่างรุนแรงของมารดา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62300" y="5092700"/>
            <a:ext cx="2609850" cy="1406525"/>
          </a:xfrm>
          <a:prstGeom prst="roundRect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อาจทำให้ทารกเป็นโรคประสาทภายหลัง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คลอดได้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56325" y="2459038"/>
            <a:ext cx="2663825" cy="147478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มารดาได้รับอุบัติเหตุขณะตั้งครรภ์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5063" y="5072063"/>
            <a:ext cx="2586037" cy="14287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ส่งผลให้ทารกคลอดก่อนกำหนด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4143375" y="4000500"/>
            <a:ext cx="785813" cy="1000125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13" name="Down Arrow 4"/>
          <p:cNvSpPr/>
          <p:nvPr/>
        </p:nvSpPr>
        <p:spPr>
          <a:xfrm>
            <a:off x="4143375" y="1214438"/>
            <a:ext cx="785813" cy="1101725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14" name="Rounded Rectangle 3"/>
          <p:cNvSpPr/>
          <p:nvPr/>
        </p:nvSpPr>
        <p:spPr>
          <a:xfrm>
            <a:off x="3544888" y="214313"/>
            <a:ext cx="2098675" cy="792162"/>
          </a:xfrm>
          <a:prstGeom prst="roundRect">
            <a:avLst/>
          </a:prstGeom>
          <a:solidFill>
            <a:srgbClr val="43C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สภาพแวดล้อม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Desktop\pregnant with cold flu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571500"/>
            <a:ext cx="3857625" cy="586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6000750" y="2857500"/>
            <a:ext cx="2235200" cy="100806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เกิดการติดต่อถึงทารกได้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15000" y="4143375"/>
            <a:ext cx="2897188" cy="10080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ทารกอาจเกิดความพิการได้</a:t>
            </a:r>
          </a:p>
        </p:txBody>
      </p:sp>
      <p:sp>
        <p:nvSpPr>
          <p:cNvPr id="9" name="Down Arrow 4"/>
          <p:cNvSpPr/>
          <p:nvPr/>
        </p:nvSpPr>
        <p:spPr>
          <a:xfrm>
            <a:off x="6786563" y="1643063"/>
            <a:ext cx="642937" cy="995362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10" name="Rounded Rectangle 3"/>
          <p:cNvSpPr/>
          <p:nvPr/>
        </p:nvSpPr>
        <p:spPr>
          <a:xfrm>
            <a:off x="6072188" y="714375"/>
            <a:ext cx="2098675" cy="792163"/>
          </a:xfrm>
          <a:prstGeom prst="round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การติดเชื้อ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1714500" y="4857750"/>
            <a:ext cx="4357688" cy="1785938"/>
          </a:xfrm>
          <a:prstGeom prst="cloudCallout">
            <a:avLst>
              <a:gd name="adj1" fmla="val 43918"/>
              <a:gd name="adj2" fmla="val -49799"/>
            </a:avLst>
          </a:prstGeom>
          <a:solidFill>
            <a:srgbClr val="FFC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     ได้รับเชื้อโรคหัดเยอรมัน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    โรคซิฟิลิส โรคมาลาเรีย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  โรคไข้หวัดใหญ่ ฯลฯ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3"/>
          <p:cNvSpPr/>
          <p:nvPr/>
        </p:nvSpPr>
        <p:spPr>
          <a:xfrm>
            <a:off x="2366963" y="284163"/>
            <a:ext cx="3817937" cy="79216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โรคที่เกิดจากภาวะตั้งครรภ์</a:t>
            </a:r>
          </a:p>
        </p:txBody>
      </p:sp>
      <p:grpSp>
        <p:nvGrpSpPr>
          <p:cNvPr id="3" name="กลุ่ม 17"/>
          <p:cNvGrpSpPr/>
          <p:nvPr/>
        </p:nvGrpSpPr>
        <p:grpSpPr>
          <a:xfrm>
            <a:off x="3856625" y="1292468"/>
            <a:ext cx="4998869" cy="1019121"/>
            <a:chOff x="3856625" y="1292468"/>
            <a:chExt cx="4998869" cy="1019121"/>
          </a:xfrm>
          <a:solidFill>
            <a:srgbClr val="13ED7B"/>
          </a:solidFill>
        </p:grpSpPr>
        <p:sp>
          <p:nvSpPr>
            <p:cNvPr id="23" name="สี่เหลี่ยมผืนผ้ามุมมน 22"/>
            <p:cNvSpPr/>
            <p:nvPr/>
          </p:nvSpPr>
          <p:spPr>
            <a:xfrm>
              <a:off x="3856625" y="1292468"/>
              <a:ext cx="4963525" cy="1019121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56626" y="1340769"/>
              <a:ext cx="4998868" cy="954107"/>
            </a:xfrm>
            <a:prstGeom prst="rect">
              <a:avLst/>
            </a:prstGeom>
            <a:grpFill/>
          </p:spPr>
          <p:txBody>
            <a:bodyPr lIns="180000">
              <a:spAutoFit/>
            </a:bodyPr>
            <a:lstStyle/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th-TH" dirty="0">
                  <a:latin typeface="AngsanaUPC" pitchFamily="18" charset="-34"/>
                  <a:cs typeface="AngsanaUPC" pitchFamily="18" charset="-34"/>
                </a:rPr>
                <a:t>คลอดก่อนกำหนด หรือทารกเสียชีวิตในครรภ์</a:t>
              </a: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th-TH" dirty="0">
                  <a:latin typeface="AngsanaUPC" pitchFamily="18" charset="-34"/>
                  <a:cs typeface="AngsanaUPC" pitchFamily="18" charset="-34"/>
                </a:rPr>
                <a:t>เกิดการแท้งจากการติดเชื้ออย่างรุนแรง </a:t>
              </a:r>
            </a:p>
          </p:txBody>
        </p:sp>
      </p:grpSp>
      <p:grpSp>
        <p:nvGrpSpPr>
          <p:cNvPr id="4" name="กลุ่ม 18"/>
          <p:cNvGrpSpPr/>
          <p:nvPr/>
        </p:nvGrpSpPr>
        <p:grpSpPr>
          <a:xfrm>
            <a:off x="3856625" y="2751598"/>
            <a:ext cx="4963525" cy="1579694"/>
            <a:chOff x="3856625" y="2924944"/>
            <a:chExt cx="4963525" cy="1947714"/>
          </a:xfrm>
          <a:solidFill>
            <a:schemeClr val="accent5"/>
          </a:solidFill>
        </p:grpSpPr>
        <p:sp>
          <p:nvSpPr>
            <p:cNvPr id="25" name="สี่เหลี่ยมผืนผ้ามุมมน 24"/>
            <p:cNvSpPr/>
            <p:nvPr/>
          </p:nvSpPr>
          <p:spPr>
            <a:xfrm>
              <a:off x="3856625" y="2924944"/>
              <a:ext cx="4963525" cy="1571992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56625" y="3056776"/>
              <a:ext cx="4963525" cy="1815882"/>
            </a:xfrm>
            <a:prstGeom prst="rect">
              <a:avLst/>
            </a:prstGeom>
            <a:grpFill/>
          </p:spPr>
          <p:txBody>
            <a:bodyPr lIns="180000">
              <a:spAutoFit/>
            </a:bodyPr>
            <a:lstStyle/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th-TH" dirty="0">
                  <a:latin typeface="AngsanaUPC" pitchFamily="18" charset="-34"/>
                  <a:cs typeface="AngsanaUPC" pitchFamily="18" charset="-34"/>
                </a:rPr>
                <a:t>ทารกมีอัตราเสียชีวิตหลังคลอดได้ถึง 7 เท่า</a:t>
              </a: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th-TH" dirty="0">
                  <a:latin typeface="AngsanaUPC" pitchFamily="18" charset="-34"/>
                  <a:cs typeface="AngsanaUPC" pitchFamily="18" charset="-34"/>
                </a:rPr>
                <a:t>มารดาตกเลือดหลังคลอด</a:t>
              </a: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th-TH" dirty="0">
                  <a:latin typeface="AngsanaUPC" pitchFamily="18" charset="-34"/>
                  <a:cs typeface="AngsanaUPC" pitchFamily="18" charset="-34"/>
                </a:rPr>
                <a:t> ทารกตัวเล็ก น้ำหนักน้อย </a:t>
              </a: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lang="th-TH" dirty="0">
                <a:latin typeface="AngsanaUPC" pitchFamily="18" charset="-34"/>
                <a:cs typeface="AngsanaUPC" pitchFamily="18" charset="-34"/>
              </a:endParaRPr>
            </a:p>
          </p:txBody>
        </p:sp>
      </p:grpSp>
      <p:grpSp>
        <p:nvGrpSpPr>
          <p:cNvPr id="6" name="กลุ่ม 19"/>
          <p:cNvGrpSpPr>
            <a:grpSpLocks/>
          </p:cNvGrpSpPr>
          <p:nvPr/>
        </p:nvGrpSpPr>
        <p:grpSpPr bwMode="auto">
          <a:xfrm>
            <a:off x="3821113" y="4722813"/>
            <a:ext cx="4999037" cy="1858962"/>
            <a:chOff x="3856624" y="5114544"/>
            <a:chExt cx="4998869" cy="1858530"/>
          </a:xfrm>
        </p:grpSpPr>
        <p:sp>
          <p:nvSpPr>
            <p:cNvPr id="27" name="สี่เหลี่ยมผืนผ้ามุมมน 26"/>
            <p:cNvSpPr/>
            <p:nvPr/>
          </p:nvSpPr>
          <p:spPr>
            <a:xfrm>
              <a:off x="3856624" y="5114544"/>
              <a:ext cx="4963945" cy="1842659"/>
            </a:xfrm>
            <a:prstGeom prst="roundRect">
              <a:avLst/>
            </a:prstGeom>
            <a:solidFill>
              <a:srgbClr val="F7AA3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91548" y="5157396"/>
              <a:ext cx="4963945" cy="1815678"/>
            </a:xfrm>
            <a:prstGeom prst="rect">
              <a:avLst/>
            </a:prstGeom>
            <a:noFill/>
          </p:spPr>
          <p:txBody>
            <a:bodyPr lIns="180000">
              <a:spAutoFit/>
            </a:bodyPr>
            <a:lstStyle/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th-TH" dirty="0">
                  <a:latin typeface="AngsanaUPC" pitchFamily="18" charset="-34"/>
                  <a:cs typeface="AngsanaUPC" pitchFamily="18" charset="-34"/>
                </a:rPr>
                <a:t>เกิดการแท้งบุตร</a:t>
              </a: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th-TH" dirty="0">
                  <a:latin typeface="AngsanaUPC" pitchFamily="18" charset="-34"/>
                  <a:cs typeface="AngsanaUPC" pitchFamily="18" charset="-34"/>
                </a:rPr>
                <a:t>ทารกตัวเล็กกว่าอายุครรภ์</a:t>
              </a:r>
            </a:p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th-TH" dirty="0">
                  <a:latin typeface="AngsanaUPC" pitchFamily="18" charset="-34"/>
                  <a:cs typeface="AngsanaUPC" pitchFamily="18" charset="-34"/>
                </a:rPr>
                <a:t> ทารกมีโอกาสเป็นโรคหัวใจมากกว่าปกติถึง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dirty="0">
                  <a:latin typeface="AngsanaUPC" pitchFamily="18" charset="-34"/>
                  <a:cs typeface="AngsanaUPC" pitchFamily="18" charset="-34"/>
                </a:rPr>
                <a:t>     6 เท่า</a:t>
              </a:r>
            </a:p>
          </p:txBody>
        </p:sp>
      </p:grpSp>
      <p:grpSp>
        <p:nvGrpSpPr>
          <p:cNvPr id="9" name="กลุ่ม 35"/>
          <p:cNvGrpSpPr/>
          <p:nvPr/>
        </p:nvGrpSpPr>
        <p:grpSpPr>
          <a:xfrm>
            <a:off x="467544" y="1052736"/>
            <a:ext cx="3424424" cy="1656184"/>
            <a:chOff x="467544" y="1052736"/>
            <a:chExt cx="3424424" cy="1656184"/>
          </a:xfrm>
          <a:solidFill>
            <a:srgbClr val="13ED7B"/>
          </a:solidFill>
        </p:grpSpPr>
        <p:sp>
          <p:nvSpPr>
            <p:cNvPr id="2" name="วงรี 1"/>
            <p:cNvSpPr/>
            <p:nvPr/>
          </p:nvSpPr>
          <p:spPr>
            <a:xfrm>
              <a:off x="467544" y="1052736"/>
              <a:ext cx="1656184" cy="165618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7" name="สี่เหลี่ยมผืนผ้า 6"/>
            <p:cNvSpPr/>
            <p:nvPr/>
          </p:nvSpPr>
          <p:spPr>
            <a:xfrm>
              <a:off x="577897" y="1619218"/>
              <a:ext cx="1495922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b="1" dirty="0">
                  <a:latin typeface="AngsanaUPC" pitchFamily="18" charset="-34"/>
                  <a:cs typeface="AngsanaUPC" pitchFamily="18" charset="-34"/>
                </a:rPr>
                <a:t>โรคโลหิตจาง</a:t>
              </a:r>
            </a:p>
          </p:txBody>
        </p:sp>
        <p:cxnSp>
          <p:nvCxnSpPr>
            <p:cNvPr id="42" name="Straight Arrow Connector 48"/>
            <p:cNvCxnSpPr/>
            <p:nvPr/>
          </p:nvCxnSpPr>
          <p:spPr>
            <a:xfrm>
              <a:off x="2123728" y="1856263"/>
              <a:ext cx="1768240" cy="10915"/>
            </a:xfrm>
            <a:prstGeom prst="straightConnector1">
              <a:avLst/>
            </a:prstGeom>
            <a:grpFill/>
            <a:ln w="57150" cmpd="sng">
              <a:solidFill>
                <a:srgbClr val="33CC3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กลุ่ม 37"/>
          <p:cNvGrpSpPr>
            <a:grpSpLocks/>
          </p:cNvGrpSpPr>
          <p:nvPr/>
        </p:nvGrpSpPr>
        <p:grpSpPr bwMode="auto">
          <a:xfrm>
            <a:off x="684213" y="4724400"/>
            <a:ext cx="3208337" cy="1657350"/>
            <a:chOff x="683568" y="4725144"/>
            <a:chExt cx="3208530" cy="1656184"/>
          </a:xfrm>
        </p:grpSpPr>
        <p:cxnSp>
          <p:nvCxnSpPr>
            <p:cNvPr id="45" name="Straight Arrow Connector 48"/>
            <p:cNvCxnSpPr/>
            <p:nvPr/>
          </p:nvCxnSpPr>
          <p:spPr>
            <a:xfrm>
              <a:off x="2231473" y="5548477"/>
              <a:ext cx="1660625" cy="9518"/>
            </a:xfrm>
            <a:prstGeom prst="straightConnector1">
              <a:avLst/>
            </a:prstGeom>
            <a:ln w="57150" cmpd="sng">
              <a:solidFill>
                <a:schemeClr val="accent6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วงรี 33"/>
            <p:cNvSpPr/>
            <p:nvPr/>
          </p:nvSpPr>
          <p:spPr>
            <a:xfrm>
              <a:off x="683568" y="4725144"/>
              <a:ext cx="1655862" cy="1656184"/>
            </a:xfrm>
            <a:prstGeom prst="ellipse">
              <a:avLst/>
            </a:prstGeom>
            <a:solidFill>
              <a:srgbClr val="F7AA3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14347" name="สี่เหลี่ยมผืนผ้า 2"/>
            <p:cNvSpPr>
              <a:spLocks noChangeArrowheads="1"/>
            </p:cNvSpPr>
            <p:nvPr/>
          </p:nvSpPr>
          <p:spPr bwMode="auto">
            <a:xfrm>
              <a:off x="957662" y="5317143"/>
              <a:ext cx="105990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h-TH" b="1">
                  <a:latin typeface="AngsanaUPC" pitchFamily="18" charset="-34"/>
                  <a:cs typeface="AngsanaUPC" pitchFamily="18" charset="-34"/>
                </a:rPr>
                <a:t>โรคหัวใจ</a:t>
              </a:r>
            </a:p>
          </p:txBody>
        </p:sp>
      </p:grpSp>
      <p:grpSp>
        <p:nvGrpSpPr>
          <p:cNvPr id="11" name="กลุ่ม 36"/>
          <p:cNvGrpSpPr/>
          <p:nvPr/>
        </p:nvGrpSpPr>
        <p:grpSpPr>
          <a:xfrm>
            <a:off x="1403648" y="2714620"/>
            <a:ext cx="2488320" cy="1656184"/>
            <a:chOff x="1403648" y="2812460"/>
            <a:chExt cx="2488320" cy="1656184"/>
          </a:xfrm>
          <a:solidFill>
            <a:schemeClr val="accent5"/>
          </a:solidFill>
        </p:grpSpPr>
        <p:cxnSp>
          <p:nvCxnSpPr>
            <p:cNvPr id="49" name="Straight Arrow Connector 48"/>
            <p:cNvCxnSpPr/>
            <p:nvPr/>
          </p:nvCxnSpPr>
          <p:spPr>
            <a:xfrm>
              <a:off x="2339622" y="3640552"/>
              <a:ext cx="1552346" cy="9582"/>
            </a:xfrm>
            <a:prstGeom prst="straightConnector1">
              <a:avLst/>
            </a:prstGeom>
            <a:grpFill/>
            <a:ln w="57150" cmpd="sng">
              <a:solidFill>
                <a:schemeClr val="tx2">
                  <a:lumMod val="60000"/>
                  <a:lumOff val="4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วงรี 31"/>
            <p:cNvSpPr/>
            <p:nvPr/>
          </p:nvSpPr>
          <p:spPr>
            <a:xfrm>
              <a:off x="1403648" y="2812460"/>
              <a:ext cx="1656184" cy="165618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5" name="สี่เหลี่ยมผืนผ้า 4"/>
            <p:cNvSpPr/>
            <p:nvPr/>
          </p:nvSpPr>
          <p:spPr>
            <a:xfrm>
              <a:off x="1507188" y="3388524"/>
              <a:ext cx="1462259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b="1" dirty="0">
                  <a:latin typeface="AngsanaUPC" pitchFamily="18" charset="-34"/>
                  <a:cs typeface="AngsanaUPC" pitchFamily="18" charset="-34"/>
                </a:rPr>
                <a:t>โรคเบาหวาน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3850" y="1196975"/>
            <a:ext cx="84963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>
            <a:spAutoFit/>
          </a:bodyPr>
          <a:lstStyle/>
          <a:p>
            <a:pPr marL="250825" indent="-250825">
              <a:spcBef>
                <a:spcPts val="1200"/>
              </a:spcBef>
              <a:buClr>
                <a:srgbClr val="00B050"/>
              </a:buClr>
              <a:buFont typeface="Arial" pitchFamily="34" charset="0"/>
              <a:buChar char="•"/>
            </a:pPr>
            <a:r>
              <a:rPr lang="th-TH">
                <a:latin typeface="AngsanaUPC" pitchFamily="18" charset="-34"/>
                <a:cs typeface="AngsanaUPC" pitchFamily="18" charset="-34"/>
                <a:sym typeface="Wingdings" pitchFamily="2" charset="2"/>
              </a:rPr>
              <a:t>ควรจะมีการเตรียมความพร้อม รู้จักการวางแผนครอบครัว ว่าจะมีบุตรเมื่อใด จำนวนเท่าใดก่อนการตั้งครรภ์</a:t>
            </a:r>
          </a:p>
          <a:p>
            <a:pPr marL="250825" indent="-250825">
              <a:spcBef>
                <a:spcPts val="1200"/>
              </a:spcBef>
              <a:buClr>
                <a:srgbClr val="00B050"/>
              </a:buClr>
              <a:buFont typeface="Arial" pitchFamily="34" charset="0"/>
              <a:buChar char="•"/>
            </a:pPr>
            <a:r>
              <a:rPr lang="th-TH">
                <a:latin typeface="AngsanaUPC" pitchFamily="18" charset="-34"/>
                <a:cs typeface="AngsanaUPC" pitchFamily="18" charset="-34"/>
                <a:sym typeface="Wingdings" pitchFamily="2" charset="2"/>
              </a:rPr>
              <a:t>เมื่อตั้งครรภ์ จะต้องทราบวิธีปฏิบัติตนที่เหมาะสมในการดูแลแม่และทารกอย่างถูกต้อง</a:t>
            </a:r>
          </a:p>
          <a:p>
            <a:pPr marL="250825" indent="-250825">
              <a:spcBef>
                <a:spcPts val="1200"/>
              </a:spcBef>
              <a:buClr>
                <a:srgbClr val="00B050"/>
              </a:buClr>
              <a:buFont typeface="Arial" pitchFamily="34" charset="0"/>
              <a:buChar char="•"/>
            </a:pPr>
            <a:r>
              <a:rPr lang="th-TH">
                <a:latin typeface="AngsanaUPC" pitchFamily="18" charset="-34"/>
                <a:cs typeface="AngsanaUPC" pitchFamily="18" charset="-34"/>
                <a:sym typeface="Wingdings" pitchFamily="2" charset="2"/>
              </a:rPr>
              <a:t>หลีกเลี่ยงปัจจัยต่างๆ ที่มีผลกระทบต่อการตั้งครรภ์ ได้แก่ แอลกอฮอล์  บุหรี่                สารเสพติด สภาพแวดล้อม การติดเชื้อ โรคที่เกิดจากภาวะตั้งครรภ์</a:t>
            </a:r>
          </a:p>
        </p:txBody>
      </p:sp>
      <p:grpSp>
        <p:nvGrpSpPr>
          <p:cNvPr id="2" name="กลุ่ม 16"/>
          <p:cNvGrpSpPr>
            <a:grpSpLocks/>
          </p:cNvGrpSpPr>
          <p:nvPr/>
        </p:nvGrpSpPr>
        <p:grpSpPr bwMode="auto">
          <a:xfrm>
            <a:off x="-107950" y="333375"/>
            <a:ext cx="1366838" cy="595313"/>
            <a:chOff x="-107950" y="332656"/>
            <a:chExt cx="1366838" cy="595312"/>
          </a:xfrm>
        </p:grpSpPr>
        <p:sp>
          <p:nvSpPr>
            <p:cNvPr id="11" name="Rounded Rectangle 10"/>
            <p:cNvSpPr/>
            <p:nvPr/>
          </p:nvSpPr>
          <p:spPr>
            <a:xfrm>
              <a:off x="-107950" y="332656"/>
              <a:ext cx="1366838" cy="595312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solidFill>
                  <a:srgbClr val="FFFFFF"/>
                </a:solidFill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15365" name="Title 1"/>
            <p:cNvSpPr txBox="1">
              <a:spLocks/>
            </p:cNvSpPr>
            <p:nvPr/>
          </p:nvSpPr>
          <p:spPr bwMode="auto">
            <a:xfrm>
              <a:off x="323528" y="332656"/>
              <a:ext cx="758825" cy="595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/>
            <a:lstStyle/>
            <a:p>
              <a:r>
                <a:rPr lang="th-TH" sz="3400" b="1">
                  <a:solidFill>
                    <a:schemeClr val="bg1"/>
                  </a:solidFill>
                  <a:latin typeface="AngsanaUPC" pitchFamily="18" charset="-34"/>
                  <a:cs typeface="AngsanaUPC" pitchFamily="18" charset="-34"/>
                </a:rPr>
                <a:t>สรุป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</TotalTime>
  <Words>499</Words>
  <Application>Microsoft Office PowerPoint</Application>
  <PresentationFormat>นำเสนอทางหน้าจอ (4:3)</PresentationFormat>
  <Paragraphs>93</Paragraphs>
  <Slides>17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17</vt:i4>
      </vt:variant>
    </vt:vector>
  </HeadingPairs>
  <TitlesOfParts>
    <vt:vector size="18" baseType="lpstr"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sKz Community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sKzXP</dc:creator>
  <cp:lastModifiedBy>Udo</cp:lastModifiedBy>
  <cp:revision>111</cp:revision>
  <dcterms:created xsi:type="dcterms:W3CDTF">2014-02-05T07:48:11Z</dcterms:created>
  <dcterms:modified xsi:type="dcterms:W3CDTF">2020-12-23T03:25:47Z</dcterms:modified>
</cp:coreProperties>
</file>