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sldIdLst>
    <p:sldId id="256" r:id="rId2"/>
    <p:sldId id="260" r:id="rId3"/>
    <p:sldId id="258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CC00CC"/>
    <a:srgbClr val="FF33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9184DA70-C731-4C70-880D-CCD4705E623C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044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393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7669AF7-7BEB-44E4-9852-375E34362B5B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728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34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931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460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406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EA474-078D-4E9B-9B14-09A87B19DC46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90346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907D986-8816-4272-A432-0437A28A9828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94681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77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71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2D6E202-B606-4609-B914-27C9371A1F6D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47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oughtco.com/infinitive-verbs-term-1691166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6D3C1B-EE24-4C14-B574-6712C3870C2D}"/>
              </a:ext>
            </a:extLst>
          </p:cNvPr>
          <p:cNvSpPr/>
          <p:nvPr/>
        </p:nvSpPr>
        <p:spPr>
          <a:xfrm>
            <a:off x="3319131" y="273854"/>
            <a:ext cx="6114174" cy="769441"/>
          </a:xfrm>
          <a:prstGeom prst="rect">
            <a:avLst/>
          </a:prstGeom>
          <a:solidFill>
            <a:srgbClr val="FF33CC"/>
          </a:solidFill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ooper Std Black" panose="0208090304030B020404" pitchFamily="18" charset="0"/>
              </a:rPr>
              <a:t>Making invitations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547BCE-82E0-4500-BD8F-37B544057E94}"/>
              </a:ext>
            </a:extLst>
          </p:cNvPr>
          <p:cNvSpPr/>
          <p:nvPr/>
        </p:nvSpPr>
        <p:spPr>
          <a:xfrm>
            <a:off x="2274276" y="1553039"/>
            <a:ext cx="787179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</a:t>
            </a:r>
          </a:p>
          <a:p>
            <a:r>
              <a:rPr lang="en-US" sz="28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"Do you want to" +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infinitive verb</a:t>
            </a:r>
            <a:r>
              <a:rPr lang="en-US" sz="28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28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you want to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drink with me?</a:t>
            </a:r>
          </a:p>
          <a:p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"Why don't we" +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don't we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out for dinner?</a:t>
            </a:r>
          </a:p>
          <a:p>
            <a:r>
              <a:rPr lang="en-US" sz="2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"Let's" +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2800" b="1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Let's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away this weekend.</a:t>
            </a:r>
          </a:p>
          <a:p>
            <a:r>
              <a:rPr lang="en-US" sz="28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"How about" +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 -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28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about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going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a movie?</a:t>
            </a:r>
            <a:endParaRPr lang="th-TH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72C00F-4B11-47BA-8521-BC59EBFFA3C7}"/>
              </a:ext>
            </a:extLst>
          </p:cNvPr>
          <p:cNvSpPr/>
          <p:nvPr/>
        </p:nvSpPr>
        <p:spPr>
          <a:xfrm>
            <a:off x="5238127" y="1302991"/>
            <a:ext cx="16273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Informal</a:t>
            </a:r>
            <a:endParaRPr lang="th-TH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458784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6D3C1B-EE24-4C14-B574-6712C3870C2D}"/>
              </a:ext>
            </a:extLst>
          </p:cNvPr>
          <p:cNvSpPr/>
          <p:nvPr/>
        </p:nvSpPr>
        <p:spPr>
          <a:xfrm>
            <a:off x="3319131" y="273854"/>
            <a:ext cx="6114174" cy="769441"/>
          </a:xfrm>
          <a:prstGeom prst="rect">
            <a:avLst/>
          </a:prstGeom>
          <a:solidFill>
            <a:srgbClr val="FF33CC"/>
          </a:solidFill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ooper Std Black" panose="0208090304030B020404" pitchFamily="18" charset="0"/>
              </a:rPr>
              <a:t>Making invitations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72C00F-4B11-47BA-8521-BC59EBFFA3C7}"/>
              </a:ext>
            </a:extLst>
          </p:cNvPr>
          <p:cNvSpPr/>
          <p:nvPr/>
        </p:nvSpPr>
        <p:spPr>
          <a:xfrm>
            <a:off x="5378807" y="1302991"/>
            <a:ext cx="13773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Formal</a:t>
            </a:r>
            <a:endParaRPr lang="th-TH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F3F0F9-2FC1-4AAB-B91A-53331B676E57}"/>
              </a:ext>
            </a:extLst>
          </p:cNvPr>
          <p:cNvSpPr/>
          <p:nvPr/>
        </p:nvSpPr>
        <p:spPr>
          <a:xfrm>
            <a:off x="1350493" y="2010877"/>
            <a:ext cx="96926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Georgia" panose="02040502050405020303" pitchFamily="18" charset="0"/>
              </a:rPr>
              <a:t>"Would you like to</a:t>
            </a:r>
            <a:r>
              <a:rPr lang="en-US" sz="2400" dirty="0">
                <a:solidFill>
                  <a:srgbClr val="282828"/>
                </a:solidFill>
                <a:latin typeface="Georgia" panose="02040502050405020303" pitchFamily="18" charset="0"/>
              </a:rPr>
              <a:t>" + </a:t>
            </a:r>
            <a:r>
              <a:rPr lang="en-US" sz="2400" dirty="0">
                <a:solidFill>
                  <a:srgbClr val="00B050"/>
                </a:solidFill>
                <a:latin typeface="Georgia" panose="020405020504050203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infinitive verb</a:t>
            </a:r>
            <a:r>
              <a:rPr lang="en-US" sz="2400" dirty="0">
                <a:solidFill>
                  <a:srgbClr val="282828"/>
                </a:solidFill>
                <a:latin typeface="Georgia" panose="02040502050405020303" pitchFamily="18" charset="0"/>
              </a:rPr>
              <a:t>?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CC00CC"/>
                </a:solidFill>
                <a:latin typeface="Georgia" panose="02040502050405020303" pitchFamily="18" charset="0"/>
              </a:rPr>
              <a:t>Would you like to attend the performance with me?</a:t>
            </a:r>
            <a:endParaRPr lang="en-US" sz="2400" dirty="0">
              <a:solidFill>
                <a:srgbClr val="CC00CC"/>
              </a:solidFill>
              <a:latin typeface="Georgia" panose="02040502050405020303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Georgia" panose="02040502050405020303" pitchFamily="18" charset="0"/>
              </a:rPr>
              <a:t>I'd like to ask you </a:t>
            </a:r>
            <a:r>
              <a:rPr lang="en-US" sz="2400" dirty="0">
                <a:solidFill>
                  <a:srgbClr val="282828"/>
                </a:solidFill>
                <a:latin typeface="Georgia" panose="02040502050405020303" pitchFamily="18" charset="0"/>
              </a:rPr>
              <a:t>+ infinitive verb.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6600FF"/>
                </a:solidFill>
                <a:latin typeface="Georgia" panose="02040502050405020303" pitchFamily="18" charset="0"/>
              </a:rPr>
              <a:t>I'd like to ask you to attend the open ceremonies next week.</a:t>
            </a:r>
            <a:endParaRPr lang="en-US" sz="2400" dirty="0">
              <a:solidFill>
                <a:srgbClr val="6600FF"/>
              </a:solidFill>
              <a:latin typeface="Georgia" panose="02040502050405020303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Georgia" panose="02040502050405020303" pitchFamily="18" charset="0"/>
              </a:rPr>
              <a:t>It would be my pleasure if you would </a:t>
            </a:r>
            <a:r>
              <a:rPr lang="en-US" sz="2400" dirty="0">
                <a:solidFill>
                  <a:srgbClr val="282828"/>
                </a:solidFill>
                <a:latin typeface="Georgia" panose="02040502050405020303" pitchFamily="18" charset="0"/>
              </a:rPr>
              <a:t>+ </a:t>
            </a:r>
            <a:r>
              <a:rPr lang="en-US" sz="2400" dirty="0">
                <a:solidFill>
                  <a:srgbClr val="00B050"/>
                </a:solidFill>
                <a:latin typeface="Georgia" panose="02040502050405020303" pitchFamily="18" charset="0"/>
              </a:rPr>
              <a:t>verb</a:t>
            </a:r>
            <a:r>
              <a:rPr lang="en-US" sz="2400" dirty="0">
                <a:solidFill>
                  <a:srgbClr val="282828"/>
                </a:solidFill>
                <a:latin typeface="Georgia" panose="02040502050405020303" pitchFamily="18" charset="0"/>
              </a:rPr>
              <a:t>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92D050"/>
                </a:solidFill>
                <a:latin typeface="Georgia" panose="02040502050405020303" pitchFamily="18" charset="0"/>
              </a:rPr>
              <a:t>It would be my pleasure if you would join us for dinner tonight.</a:t>
            </a:r>
            <a:endParaRPr lang="en-US" sz="2400" dirty="0">
              <a:solidFill>
                <a:srgbClr val="92D050"/>
              </a:solidFill>
              <a:latin typeface="Georgia" panose="02040502050405020303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Georgia" panose="02040502050405020303" pitchFamily="18" charset="0"/>
              </a:rPr>
              <a:t>May I have the honor of your </a:t>
            </a:r>
            <a:r>
              <a:rPr lang="en-US" sz="2400" dirty="0">
                <a:solidFill>
                  <a:srgbClr val="282828"/>
                </a:solidFill>
                <a:latin typeface="Georgia" panose="02040502050405020303" pitchFamily="18" charset="0"/>
              </a:rPr>
              <a:t>+ </a:t>
            </a:r>
            <a:r>
              <a:rPr lang="en-US" sz="2400" dirty="0">
                <a:solidFill>
                  <a:srgbClr val="00B050"/>
                </a:solidFill>
                <a:latin typeface="Georgia" panose="02040502050405020303" pitchFamily="18" charset="0"/>
              </a:rPr>
              <a:t>verb -</a:t>
            </a:r>
            <a:r>
              <a:rPr lang="en-US" sz="2400" i="1" dirty="0" err="1">
                <a:solidFill>
                  <a:srgbClr val="00B050"/>
                </a:solidFill>
                <a:latin typeface="Georgia" panose="02040502050405020303" pitchFamily="18" charset="0"/>
              </a:rPr>
              <a:t>ing</a:t>
            </a:r>
            <a:r>
              <a:rPr lang="en-US" sz="2400" dirty="0">
                <a:solidFill>
                  <a:srgbClr val="282828"/>
                </a:solidFill>
                <a:latin typeface="Georgia" panose="02040502050405020303" pitchFamily="18" charset="0"/>
              </a:rPr>
              <a:t>?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B0F0"/>
                </a:solidFill>
                <a:latin typeface="Georgia" panose="02040502050405020303" pitchFamily="18" charset="0"/>
              </a:rPr>
              <a:t>May we have the honor of your presence at dinner on Friday?</a:t>
            </a:r>
            <a:endParaRPr lang="en-US" sz="2400" b="0" i="0" dirty="0">
              <a:solidFill>
                <a:srgbClr val="00B0F0"/>
              </a:soli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765293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7AF628E-C225-4BA4-A97F-374DA1645183}"/>
              </a:ext>
            </a:extLst>
          </p:cNvPr>
          <p:cNvSpPr/>
          <p:nvPr/>
        </p:nvSpPr>
        <p:spPr>
          <a:xfrm>
            <a:off x="1739708" y="1981989"/>
            <a:ext cx="8684456" cy="3346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#</a:t>
            </a:r>
            <a:r>
              <a:rPr lang="en-US" sz="2400" b="1" dirty="0">
                <a:solidFill>
                  <a:srgbClr val="FF33CC"/>
                </a:solidFill>
              </a:rPr>
              <a:t>Thank you for your kind invitation.   </a:t>
            </a:r>
            <a:r>
              <a:rPr lang="en-US" sz="2400" b="1" dirty="0">
                <a:solidFill>
                  <a:srgbClr val="FF0000"/>
                </a:solidFill>
              </a:rPr>
              <a:t>#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7030A0"/>
                </a:solidFill>
              </a:rPr>
              <a:t>I’d love to, thanks.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#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CC00CC"/>
                </a:solidFill>
              </a:rPr>
              <a:t>I’ll be glad to do so.   </a:t>
            </a:r>
            <a:r>
              <a:rPr lang="en-US" sz="2400" b="1" dirty="0"/>
              <a:t>                      </a:t>
            </a:r>
            <a:r>
              <a:rPr lang="en-US" sz="2400" b="1" dirty="0">
                <a:solidFill>
                  <a:srgbClr val="FF0000"/>
                </a:solidFill>
              </a:rPr>
              <a:t>#</a:t>
            </a:r>
            <a:r>
              <a:rPr lang="en-US" sz="2400" b="1" dirty="0">
                <a:solidFill>
                  <a:srgbClr val="C00000"/>
                </a:solidFill>
              </a:rPr>
              <a:t>That’s a great idea.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#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6600FF"/>
                </a:solidFill>
              </a:rPr>
              <a:t>It’s very nice of you.                         </a:t>
            </a:r>
            <a:r>
              <a:rPr lang="en-US" sz="2400" b="1" dirty="0">
                <a:solidFill>
                  <a:srgbClr val="FF0000"/>
                </a:solidFill>
              </a:rPr>
              <a:t>#</a:t>
            </a:r>
            <a:r>
              <a:rPr lang="en-US" sz="2400" b="1" dirty="0">
                <a:solidFill>
                  <a:srgbClr val="00B0F0"/>
                </a:solidFill>
              </a:rPr>
              <a:t>Sure. Thank you.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#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00B050"/>
                </a:solidFill>
              </a:rPr>
              <a:t>Thanks, I’d like that very much.      </a:t>
            </a:r>
            <a:r>
              <a:rPr lang="en-US" sz="2400" b="1" dirty="0">
                <a:solidFill>
                  <a:srgbClr val="FF0000"/>
                </a:solidFill>
              </a:rPr>
              <a:t>#</a:t>
            </a:r>
            <a:r>
              <a:rPr lang="en-US" sz="2400" b="1" dirty="0">
                <a:solidFill>
                  <a:srgbClr val="CC00CC"/>
                </a:solidFill>
              </a:rPr>
              <a:t>With pleasure!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#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FFC000"/>
                </a:solidFill>
              </a:rPr>
              <a:t>Thanks for inviting me to dinner.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#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00B0F0"/>
                </a:solidFill>
              </a:rPr>
              <a:t>Many thanks for your kind invitation. I’ll join you.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67896C-6F7E-4B22-8337-8EFD2E2B35A6}"/>
              </a:ext>
            </a:extLst>
          </p:cNvPr>
          <p:cNvSpPr/>
          <p:nvPr/>
        </p:nvSpPr>
        <p:spPr>
          <a:xfrm>
            <a:off x="5221262" y="1421848"/>
            <a:ext cx="17620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Accepting</a:t>
            </a:r>
          </a:p>
        </p:txBody>
      </p:sp>
    </p:spTree>
    <p:extLst>
      <p:ext uri="{BB962C8B-B14F-4D97-AF65-F5344CB8AC3E}">
        <p14:creationId xmlns:p14="http://schemas.microsoft.com/office/powerpoint/2010/main" val="2109297250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67896C-6F7E-4B22-8337-8EFD2E2B35A6}"/>
              </a:ext>
            </a:extLst>
          </p:cNvPr>
          <p:cNvSpPr/>
          <p:nvPr/>
        </p:nvSpPr>
        <p:spPr>
          <a:xfrm>
            <a:off x="5319738" y="1421848"/>
            <a:ext cx="14269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Refusing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993771-AD85-4316-B00C-C0A811F31C86}"/>
              </a:ext>
            </a:extLst>
          </p:cNvPr>
          <p:cNvSpPr/>
          <p:nvPr/>
        </p:nvSpPr>
        <p:spPr>
          <a:xfrm>
            <a:off x="1767839" y="2218791"/>
            <a:ext cx="87688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 </a:t>
            </a:r>
            <a:r>
              <a:rPr lang="en-US" sz="2400" b="1" dirty="0">
                <a:solidFill>
                  <a:srgbClr val="FFC000"/>
                </a:solidFill>
              </a:rPr>
              <a:t>I’m sorry to refuse your invitation.</a:t>
            </a:r>
          </a:p>
          <a:p>
            <a:r>
              <a:rPr lang="en-US" sz="2400" b="1" dirty="0"/>
              <a:t> </a:t>
            </a:r>
            <a:r>
              <a:rPr lang="en-US" sz="2400" b="1" dirty="0">
                <a:solidFill>
                  <a:srgbClr val="92D050"/>
                </a:solidFill>
              </a:rPr>
              <a:t>I can’t, sorry. I have to work.</a:t>
            </a:r>
          </a:p>
          <a:p>
            <a:r>
              <a:rPr lang="en-US" sz="2400" b="1" dirty="0"/>
              <a:t> </a:t>
            </a:r>
            <a:r>
              <a:rPr lang="en-US" sz="2400" b="1" dirty="0">
                <a:solidFill>
                  <a:srgbClr val="00B0F0"/>
                </a:solidFill>
              </a:rPr>
              <a:t>Thanks for your invitation but I’m busy now.</a:t>
            </a:r>
          </a:p>
          <a:p>
            <a:r>
              <a:rPr lang="en-US" sz="2400" b="1" dirty="0"/>
              <a:t> </a:t>
            </a:r>
            <a:r>
              <a:rPr lang="en-US" sz="2400" b="1" dirty="0">
                <a:solidFill>
                  <a:srgbClr val="00B050"/>
                </a:solidFill>
              </a:rPr>
              <a:t>I’m afraid I won’t be able to come.</a:t>
            </a:r>
          </a:p>
          <a:p>
            <a:r>
              <a:rPr lang="en-US" sz="2400" b="1" dirty="0"/>
              <a:t> </a:t>
            </a:r>
            <a:r>
              <a:rPr lang="en-US" sz="2400" b="1" dirty="0">
                <a:solidFill>
                  <a:srgbClr val="FF33CC"/>
                </a:solidFill>
              </a:rPr>
              <a:t>I’m afraid I am busy tomorrow.</a:t>
            </a:r>
          </a:p>
          <a:p>
            <a:r>
              <a:rPr lang="en-US" sz="2400" b="1" dirty="0"/>
              <a:t> </a:t>
            </a:r>
            <a:r>
              <a:rPr lang="en-US" sz="2400" b="1" dirty="0">
                <a:solidFill>
                  <a:srgbClr val="FF6600"/>
                </a:solidFill>
              </a:rPr>
              <a:t>Sorry, I’d love to but I have an appointment.</a:t>
            </a:r>
          </a:p>
          <a:p>
            <a:r>
              <a:rPr lang="en-US" sz="2400" b="1" dirty="0">
                <a:solidFill>
                  <a:srgbClr val="CC00CC"/>
                </a:solidFill>
              </a:rPr>
              <a:t> I really don’t think I can, sorry.</a:t>
            </a:r>
          </a:p>
          <a:p>
            <a:r>
              <a:rPr lang="en-US" sz="2400" b="1" dirty="0"/>
              <a:t> </a:t>
            </a:r>
            <a:r>
              <a:rPr lang="en-US" sz="2400" b="1" dirty="0">
                <a:solidFill>
                  <a:srgbClr val="6600FF"/>
                </a:solidFill>
              </a:rPr>
              <a:t>That’s very kind of you, but I can’t accept your invitation.</a:t>
            </a:r>
            <a:endParaRPr lang="th-TH" sz="2400" b="1" dirty="0">
              <a:solidFill>
                <a:srgbClr val="66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311993"/>
      </p:ext>
    </p:extLst>
  </p:cSld>
  <p:clrMapOvr>
    <a:masterClrMapping/>
  </p:clrMapOvr>
  <p:transition spd="slow">
    <p:randomBar dir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63</TotalTime>
  <Words>327</Words>
  <Application>Microsoft Office PowerPoint</Application>
  <PresentationFormat>Widescreen</PresentationFormat>
  <Paragraphs>37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Bahnschrift Condensed</vt:lpstr>
      <vt:lpstr>Century Gothic</vt:lpstr>
      <vt:lpstr>Cooper Std Black</vt:lpstr>
      <vt:lpstr>Garamond</vt:lpstr>
      <vt:lpstr>Georgia</vt:lpstr>
      <vt:lpstr>Savon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ASUS_K455L</dc:creator>
  <cp:lastModifiedBy>ASUS_K455L</cp:lastModifiedBy>
  <cp:revision>8</cp:revision>
  <dcterms:created xsi:type="dcterms:W3CDTF">2020-07-21T09:05:13Z</dcterms:created>
  <dcterms:modified xsi:type="dcterms:W3CDTF">2020-07-21T15:27:56Z</dcterms:modified>
</cp:coreProperties>
</file>